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7" r:id="rId5"/>
    <p:sldId id="261" r:id="rId6"/>
    <p:sldId id="263" r:id="rId7"/>
    <p:sldId id="264" r:id="rId8"/>
    <p:sldId id="265" r:id="rId9"/>
    <p:sldId id="273" r:id="rId10"/>
    <p:sldId id="266" r:id="rId11"/>
    <p:sldId id="267" r:id="rId12"/>
    <p:sldId id="268" r:id="rId13"/>
    <p:sldId id="269" r:id="rId14"/>
    <p:sldId id="270" r:id="rId15"/>
    <p:sldId id="272" r:id="rId16"/>
    <p:sldId id="271" r:id="rId17"/>
    <p:sldId id="274" r:id="rId18"/>
    <p:sldId id="276" r:id="rId19"/>
    <p:sldId id="277" r:id="rId20"/>
    <p:sldId id="281" r:id="rId21"/>
    <p:sldId id="280" r:id="rId22"/>
    <p:sldId id="278" r:id="rId23"/>
    <p:sldId id="27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BA32B93-237E-4265-8E37-A1759388548E}" type="datetimeFigureOut">
              <a:rPr lang="it-IT" smtClean="0"/>
              <a:t>29/04/2016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343993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A32B93-237E-4265-8E37-A1759388548E}" type="datetimeFigureOut">
              <a:rPr lang="it-IT" smtClean="0"/>
              <a:t>29/04/2016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27126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A32B93-237E-4265-8E37-A1759388548E}" type="datetimeFigureOut">
              <a:rPr lang="it-IT" smtClean="0"/>
              <a:t>29/04/2016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31507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A32B93-237E-4265-8E37-A1759388548E}" type="datetimeFigureOut">
              <a:rPr lang="it-IT" smtClean="0"/>
              <a:t>29/04/2016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428186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BA32B93-237E-4265-8E37-A1759388548E}" type="datetimeFigureOut">
              <a:rPr lang="it-IT" smtClean="0"/>
              <a:t>29/04/2016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258692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A32B93-237E-4265-8E37-A1759388548E}" type="datetimeFigureOut">
              <a:rPr lang="it-IT" smtClean="0"/>
              <a:t>29/04/2016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2831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BA32B93-237E-4265-8E37-A1759388548E}" type="datetimeFigureOut">
              <a:rPr lang="it-IT" smtClean="0"/>
              <a:t>29/04/2016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376497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BA32B93-237E-4265-8E37-A1759388548E}" type="datetimeFigureOut">
              <a:rPr lang="it-IT" smtClean="0"/>
              <a:t>29/04/2016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147857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A32B93-237E-4265-8E37-A1759388548E}" type="datetimeFigureOut">
              <a:rPr lang="it-IT" smtClean="0"/>
              <a:t>29/04/2016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20274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A32B93-237E-4265-8E37-A1759388548E}" type="datetimeFigureOut">
              <a:rPr lang="it-IT" smtClean="0"/>
              <a:t>29/04/2016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332640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A32B93-237E-4265-8E37-A1759388548E}" type="datetimeFigureOut">
              <a:rPr lang="it-IT" smtClean="0"/>
              <a:t>29/04/2016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1E3362-19C9-482E-9B77-0509CF181F03}" type="slidenum">
              <a:rPr lang="it-IT" smtClean="0"/>
              <a:t>‹N›</a:t>
            </a:fld>
            <a:endParaRPr lang="it-IT"/>
          </a:p>
        </p:txBody>
      </p:sp>
    </p:spTree>
    <p:extLst>
      <p:ext uri="{BB962C8B-B14F-4D97-AF65-F5344CB8AC3E}">
        <p14:creationId xmlns:p14="http://schemas.microsoft.com/office/powerpoint/2010/main" val="55987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32B93-237E-4265-8E37-A1759388548E}" type="datetimeFigureOut">
              <a:rPr lang="it-IT" smtClean="0"/>
              <a:t>29/04/2016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E3362-19C9-482E-9B77-0509CF181F03}" type="slidenum">
              <a:rPr lang="it-IT" smtClean="0"/>
              <a:t>‹N›</a:t>
            </a:fld>
            <a:endParaRPr lang="it-IT"/>
          </a:p>
        </p:txBody>
      </p:sp>
    </p:spTree>
    <p:extLst>
      <p:ext uri="{BB962C8B-B14F-4D97-AF65-F5344CB8AC3E}">
        <p14:creationId xmlns:p14="http://schemas.microsoft.com/office/powerpoint/2010/main" val="342009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5600700"/>
            <a:ext cx="9060873" cy="737037"/>
          </a:xfrm>
        </p:spPr>
        <p:txBody>
          <a:bodyPr>
            <a:noAutofit/>
          </a:bodyPr>
          <a:lstStyle/>
          <a:p>
            <a:endParaRPr lang="it-IT" sz="1800" dirty="0" smtClean="0"/>
          </a:p>
          <a:p>
            <a:r>
              <a:rPr lang="it-IT" dirty="0" smtClean="0"/>
              <a:t>“</a:t>
            </a:r>
            <a:r>
              <a:rPr lang="it-IT" dirty="0"/>
              <a:t>Potranno tagliare tutti i fiori, ma non fermeranno mai la </a:t>
            </a:r>
            <a:r>
              <a:rPr lang="it-IT" dirty="0" smtClean="0"/>
              <a:t>primavera!” (Pablo Neruda) </a:t>
            </a:r>
            <a:endParaRPr lang="it-IT" dirty="0"/>
          </a:p>
        </p:txBody>
      </p:sp>
      <p:pic>
        <p:nvPicPr>
          <p:cNvPr id="4" name="Immagine 3" descr="ZENIT - LM"/>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10735"/>
            <a:ext cx="9060873" cy="5089965"/>
          </a:xfrm>
          <a:prstGeom prst="rect">
            <a:avLst/>
          </a:prstGeom>
          <a:noFill/>
          <a:ln>
            <a:noFill/>
          </a:ln>
        </p:spPr>
      </p:pic>
    </p:spTree>
    <p:extLst>
      <p:ext uri="{BB962C8B-B14F-4D97-AF65-F5344CB8AC3E}">
        <p14:creationId xmlns:p14="http://schemas.microsoft.com/office/powerpoint/2010/main" val="40225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27" y="365125"/>
            <a:ext cx="11042073" cy="1325563"/>
          </a:xfrm>
        </p:spPr>
        <p:txBody>
          <a:bodyPr>
            <a:normAutofit fontScale="90000"/>
          </a:bodyPr>
          <a:lstStyle/>
          <a:p>
            <a:r>
              <a:rPr lang="it-IT" sz="4900" b="1" dirty="0" smtClean="0">
                <a:solidFill>
                  <a:schemeClr val="accent1">
                    <a:lumMod val="75000"/>
                  </a:schemeClr>
                </a:solidFill>
              </a:rPr>
              <a:t>1)  Dio </a:t>
            </a:r>
            <a:r>
              <a:rPr lang="it-IT" sz="4900" b="1" dirty="0">
                <a:solidFill>
                  <a:schemeClr val="accent1">
                    <a:lumMod val="75000"/>
                  </a:schemeClr>
                </a:solidFill>
              </a:rPr>
              <a:t>ci dimostra la sua misericordia nel </a:t>
            </a:r>
            <a:r>
              <a:rPr lang="it-IT" sz="4900" b="1" i="1" dirty="0">
                <a:solidFill>
                  <a:schemeClr val="accent1">
                    <a:lumMod val="75000"/>
                  </a:schemeClr>
                </a:solidFill>
              </a:rPr>
              <a:t>cercarci</a:t>
            </a:r>
            <a:r>
              <a:rPr lang="it-IT" dirty="0"/>
              <a:t/>
            </a:r>
            <a:br>
              <a:rPr lang="it-IT" dirty="0"/>
            </a:br>
            <a:endParaRPr lang="it-IT" dirty="0"/>
          </a:p>
        </p:txBody>
      </p:sp>
      <p:sp>
        <p:nvSpPr>
          <p:cNvPr id="3" name="Segnaposto contenuto 2"/>
          <p:cNvSpPr>
            <a:spLocks noGrp="1"/>
          </p:cNvSpPr>
          <p:nvPr>
            <p:ph sz="half" idx="1"/>
          </p:nvPr>
        </p:nvSpPr>
        <p:spPr/>
        <p:txBody>
          <a:bodyPr>
            <a:noAutofit/>
          </a:bodyPr>
          <a:lstStyle/>
          <a:p>
            <a:pPr marL="0" indent="0">
              <a:buNone/>
            </a:pPr>
            <a:r>
              <a:rPr lang="it-IT" dirty="0" smtClean="0">
                <a:cs typeface="Times New Roman" panose="02020603050405020304" pitchFamily="18" charset="0"/>
              </a:rPr>
              <a:t>Se </a:t>
            </a:r>
            <a:r>
              <a:rPr lang="it-IT" dirty="0">
                <a:cs typeface="Times New Roman" panose="02020603050405020304" pitchFamily="18" charset="0"/>
              </a:rPr>
              <a:t>guardiamo con amore Gesù crocifisso e gli chiediamo per qual fine venne da cielo in terra, perché volle nascere in una stalla, sottoporsi a tante miserie, a scherni, flagelli, spine e alla ignominiosa e dolorosa morte di croce, risponderà che lo ha fatto unicamente per </a:t>
            </a:r>
            <a:r>
              <a:rPr lang="it-IT" dirty="0">
                <a:solidFill>
                  <a:srgbClr val="FF0000"/>
                </a:solidFill>
                <a:cs typeface="Times New Roman" panose="02020603050405020304" pitchFamily="18" charset="0"/>
              </a:rPr>
              <a:t>cercare</a:t>
            </a:r>
            <a:r>
              <a:rPr lang="it-IT" dirty="0">
                <a:cs typeface="Times New Roman" panose="02020603050405020304" pitchFamily="18" charset="0"/>
              </a:rPr>
              <a:t> i peccatori e salvarli.</a:t>
            </a:r>
          </a:p>
          <a:p>
            <a:endParaRPr lang="it-IT" sz="1800" dirty="0">
              <a:latin typeface="Times New Roman" panose="02020603050405020304" pitchFamily="18" charset="0"/>
              <a:cs typeface="Times New Roman" panose="02020603050405020304" pitchFamily="18" charset="0"/>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6991" y="1690688"/>
            <a:ext cx="3644161" cy="4976342"/>
          </a:xfrm>
        </p:spPr>
      </p:pic>
    </p:spTree>
    <p:extLst>
      <p:ext uri="{BB962C8B-B14F-4D97-AF65-F5344CB8AC3E}">
        <p14:creationId xmlns:p14="http://schemas.microsoft.com/office/powerpoint/2010/main" val="350890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chemeClr val="accent1">
                    <a:lumMod val="75000"/>
                  </a:schemeClr>
                </a:solidFill>
                <a:latin typeface="Times New Roman" panose="02020603050405020304" pitchFamily="18" charset="0"/>
                <a:cs typeface="Times New Roman" panose="02020603050405020304" pitchFamily="18" charset="0"/>
              </a:rPr>
              <a:t/>
            </a:r>
            <a:br>
              <a:rPr lang="it-IT" b="1" dirty="0" smtClean="0">
                <a:solidFill>
                  <a:schemeClr val="accent1">
                    <a:lumMod val="75000"/>
                  </a:schemeClr>
                </a:solidFill>
                <a:latin typeface="Times New Roman" panose="02020603050405020304" pitchFamily="18" charset="0"/>
                <a:cs typeface="Times New Roman" panose="02020603050405020304" pitchFamily="18" charset="0"/>
              </a:rPr>
            </a:b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Come </a:t>
            </a:r>
            <a:r>
              <a:rPr lang="it-IT" sz="4000" b="1" dirty="0">
                <a:solidFill>
                  <a:schemeClr val="accent1">
                    <a:lumMod val="75000"/>
                  </a:schemeClr>
                </a:solidFill>
                <a:latin typeface="Calibri Light" panose="020F0302020204030204" pitchFamily="34" charset="0"/>
                <a:cs typeface="Times New Roman" panose="02020603050405020304" pitchFamily="18" charset="0"/>
              </a:rPr>
              <a:t>cervo assetato,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Gesù scorreva </a:t>
            </a:r>
            <a:r>
              <a:rPr lang="it-IT" sz="4000" b="1" dirty="0">
                <a:solidFill>
                  <a:schemeClr val="accent1">
                    <a:lumMod val="75000"/>
                  </a:schemeClr>
                </a:solidFill>
                <a:latin typeface="Calibri Light" panose="020F0302020204030204" pitchFamily="34" charset="0"/>
                <a:cs typeface="Times New Roman" panose="02020603050405020304" pitchFamily="18" charset="0"/>
              </a:rPr>
              <a:t>le città,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
            </a:r>
            <a:br>
              <a:rPr lang="it-IT" sz="4000" b="1" dirty="0" smtClean="0">
                <a:solidFill>
                  <a:schemeClr val="accent1">
                    <a:lumMod val="75000"/>
                  </a:schemeClr>
                </a:solidFill>
                <a:latin typeface="Calibri Light" panose="020F0302020204030204" pitchFamily="34" charset="0"/>
                <a:cs typeface="Times New Roman" panose="02020603050405020304" pitchFamily="18" charset="0"/>
              </a:rPr>
            </a:b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i paesi, </a:t>
            </a:r>
            <a:r>
              <a:rPr lang="it-IT" sz="4000" b="1" dirty="0">
                <a:solidFill>
                  <a:schemeClr val="accent1">
                    <a:lumMod val="75000"/>
                  </a:schemeClr>
                </a:solidFill>
                <a:latin typeface="Calibri Light" panose="020F0302020204030204" pitchFamily="34" charset="0"/>
                <a:cs typeface="Times New Roman" panose="02020603050405020304" pitchFamily="18" charset="0"/>
              </a:rPr>
              <a:t>le campagne per cercare le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persone, noi! </a:t>
            </a:r>
            <a:r>
              <a:rPr lang="it-IT" b="1" dirty="0">
                <a:solidFill>
                  <a:schemeClr val="accent1">
                    <a:lumMod val="75000"/>
                  </a:schemeClr>
                </a:solidFill>
                <a:latin typeface="Times New Roman" panose="02020603050405020304" pitchFamily="18" charset="0"/>
                <a:cs typeface="Times New Roman" panose="02020603050405020304" pitchFamily="18" charset="0"/>
              </a:rPr>
              <a:t/>
            </a:r>
            <a:br>
              <a:rPr lang="it-IT" b="1" dirty="0">
                <a:solidFill>
                  <a:schemeClr val="accent1">
                    <a:lumMod val="75000"/>
                  </a:schemeClr>
                </a:solidFill>
                <a:latin typeface="Times New Roman" panose="02020603050405020304" pitchFamily="18" charset="0"/>
                <a:cs typeface="Times New Roman" panose="02020603050405020304" pitchFamily="18" charset="0"/>
              </a:rPr>
            </a:br>
            <a:endParaRPr lang="it-IT" b="1" dirty="0">
              <a:solidFill>
                <a:schemeClr val="accent1">
                  <a:lumMod val="75000"/>
                </a:schemeClr>
              </a:solidFill>
            </a:endParaRPr>
          </a:p>
        </p:txBody>
      </p:sp>
      <p:sp>
        <p:nvSpPr>
          <p:cNvPr id="3" name="Segnaposto contenuto 2"/>
          <p:cNvSpPr>
            <a:spLocks noGrp="1"/>
          </p:cNvSpPr>
          <p:nvPr>
            <p:ph sz="half" idx="1"/>
          </p:nvPr>
        </p:nvSpPr>
        <p:spPr>
          <a:xfrm>
            <a:off x="581891" y="2023197"/>
            <a:ext cx="5417127" cy="4253706"/>
          </a:xfrm>
        </p:spPr>
        <p:txBody>
          <a:bodyPr>
            <a:normAutofit fontScale="32500" lnSpcReduction="20000"/>
          </a:bodyPr>
          <a:lstStyle/>
          <a:p>
            <a:pPr marL="0" indent="0">
              <a:buNone/>
            </a:pPr>
            <a:r>
              <a:rPr lang="it-IT" sz="7400" dirty="0" smtClean="0">
                <a:cs typeface="Times New Roman" panose="02020603050405020304" pitchFamily="18" charset="0"/>
              </a:rPr>
              <a:t>Gesù, durante </a:t>
            </a:r>
            <a:r>
              <a:rPr lang="it-IT" sz="7400" dirty="0">
                <a:cs typeface="Times New Roman" panose="02020603050405020304" pitchFamily="18" charset="0"/>
              </a:rPr>
              <a:t>la sua vita terrena, </a:t>
            </a:r>
            <a:r>
              <a:rPr lang="it-IT" sz="7400" dirty="0" smtClean="0">
                <a:cs typeface="Times New Roman" panose="02020603050405020304" pitchFamily="18" charset="0"/>
              </a:rPr>
              <a:t>di </a:t>
            </a:r>
            <a:r>
              <a:rPr lang="it-IT" sz="7400" dirty="0">
                <a:cs typeface="Times New Roman" panose="02020603050405020304" pitchFamily="18" charset="0"/>
              </a:rPr>
              <a:t>notte era occupato in ferventissime </a:t>
            </a:r>
            <a:r>
              <a:rPr lang="it-IT" sz="7400" dirty="0" smtClean="0">
                <a:cs typeface="Times New Roman" panose="02020603050405020304" pitchFamily="18" charset="0"/>
              </a:rPr>
              <a:t>orazioni;</a:t>
            </a:r>
          </a:p>
          <a:p>
            <a:pPr marL="0" indent="0">
              <a:buNone/>
            </a:pPr>
            <a:r>
              <a:rPr lang="it-IT" sz="7400" dirty="0" smtClean="0">
                <a:cs typeface="Times New Roman" panose="02020603050405020304" pitchFamily="18" charset="0"/>
              </a:rPr>
              <a:t>di </a:t>
            </a:r>
            <a:r>
              <a:rPr lang="it-IT" sz="7400" dirty="0">
                <a:cs typeface="Times New Roman" panose="02020603050405020304" pitchFamily="18" charset="0"/>
              </a:rPr>
              <a:t>giorno, come cervo assetato, scorreva le città, i paesi e le campagne per </a:t>
            </a:r>
            <a:r>
              <a:rPr lang="it-IT" sz="7400" dirty="0" smtClean="0">
                <a:cs typeface="Times New Roman" panose="02020603050405020304" pitchFamily="18" charset="0"/>
              </a:rPr>
              <a:t>cercare le persone. </a:t>
            </a:r>
          </a:p>
          <a:p>
            <a:pPr marL="0" indent="0">
              <a:buNone/>
            </a:pPr>
            <a:r>
              <a:rPr lang="it-IT" sz="7400" dirty="0" smtClean="0">
                <a:cs typeface="Times New Roman" panose="02020603050405020304" pitchFamily="18" charset="0"/>
              </a:rPr>
              <a:t>Godeva </a:t>
            </a:r>
            <a:r>
              <a:rPr lang="it-IT" sz="7400" dirty="0">
                <a:cs typeface="Times New Roman" panose="02020603050405020304" pitchFamily="18" charset="0"/>
              </a:rPr>
              <a:t>conversare e sedere a mensa </a:t>
            </a:r>
            <a:r>
              <a:rPr lang="it-IT" sz="7400" dirty="0" smtClean="0">
                <a:cs typeface="Times New Roman" panose="02020603050405020304" pitchFamily="18" charset="0"/>
              </a:rPr>
              <a:t>con </a:t>
            </a:r>
            <a:r>
              <a:rPr lang="it-IT" sz="7400" dirty="0">
                <a:cs typeface="Times New Roman" panose="02020603050405020304" pitchFamily="18" charset="0"/>
              </a:rPr>
              <a:t>loro </a:t>
            </a:r>
            <a:r>
              <a:rPr lang="it-IT" sz="7400" dirty="0" smtClean="0">
                <a:cs typeface="Times New Roman" panose="02020603050405020304" pitchFamily="18" charset="0"/>
              </a:rPr>
              <a:t>usando </a:t>
            </a:r>
            <a:r>
              <a:rPr lang="it-IT" sz="7400" dirty="0">
                <a:cs typeface="Times New Roman" panose="02020603050405020304" pitchFamily="18" charset="0"/>
              </a:rPr>
              <a:t>maniere amorevoli e affabili, </a:t>
            </a:r>
            <a:r>
              <a:rPr lang="it-IT" sz="7400" dirty="0" smtClean="0">
                <a:cs typeface="Times New Roman" panose="02020603050405020304" pitchFamily="18" charset="0"/>
              </a:rPr>
              <a:t>adattandosi </a:t>
            </a:r>
            <a:r>
              <a:rPr lang="it-IT" sz="7400" dirty="0">
                <a:cs typeface="Times New Roman" panose="02020603050405020304" pitchFamily="18" charset="0"/>
              </a:rPr>
              <a:t>alla loro capacità. </a:t>
            </a:r>
            <a:endParaRPr lang="it-IT" sz="7400" dirty="0" smtClean="0">
              <a:cs typeface="Times New Roman" panose="02020603050405020304" pitchFamily="18" charset="0"/>
            </a:endParaRPr>
          </a:p>
          <a:p>
            <a:pPr marL="0" indent="0">
              <a:buNone/>
            </a:pPr>
            <a:r>
              <a:rPr lang="it-IT" sz="7400" dirty="0" smtClean="0">
                <a:cs typeface="Times New Roman" panose="02020603050405020304" pitchFamily="18" charset="0"/>
              </a:rPr>
              <a:t>Con </a:t>
            </a:r>
            <a:r>
              <a:rPr lang="it-IT" sz="7400" dirty="0">
                <a:cs typeface="Times New Roman" panose="02020603050405020304" pitchFamily="18" charset="0"/>
              </a:rPr>
              <a:t>la donna peccatrice samaritana, venuta ad attinger l’acqua nel pozzo di </a:t>
            </a:r>
            <a:r>
              <a:rPr lang="it-IT" sz="7400" dirty="0" err="1">
                <a:cs typeface="Times New Roman" panose="02020603050405020304" pitchFamily="18" charset="0"/>
              </a:rPr>
              <a:t>Sicar</a:t>
            </a:r>
            <a:r>
              <a:rPr lang="it-IT" sz="7400" dirty="0">
                <a:cs typeface="Times New Roman" panose="02020603050405020304" pitchFamily="18" charset="0"/>
              </a:rPr>
              <a:t>, si mostra assetato, le parla dell’acqua viva della sua Grazia e le scopre i suoi occulti eccessi. </a:t>
            </a:r>
            <a:endParaRPr lang="it-IT" sz="7400" dirty="0" smtClean="0">
              <a:cs typeface="Times New Roman" panose="02020603050405020304" pitchFamily="18" charset="0"/>
            </a:endParaRPr>
          </a:p>
          <a:p>
            <a:pPr marL="0" indent="0">
              <a:buNone/>
            </a:pPr>
            <a:endParaRPr lang="it-IT" dirty="0" smtClean="0">
              <a:latin typeface="Times New Roman" panose="02020603050405020304" pitchFamily="18" charset="0"/>
              <a:cs typeface="Times New Roman" panose="02020603050405020304" pitchFamily="18" charset="0"/>
            </a:endParaRPr>
          </a:p>
          <a:p>
            <a:endParaRPr lang="it-IT" dirty="0"/>
          </a:p>
        </p:txBody>
      </p:sp>
      <p:pic>
        <p:nvPicPr>
          <p:cNvPr id="2050" name="Picture 2" descr="http://catedralmoc.com/wp-content/uploads/po%C3%A7o-de-jac%C3%B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43432" y="2036618"/>
            <a:ext cx="5210368" cy="390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62552"/>
            <a:ext cx="10515600" cy="715529"/>
          </a:xfrm>
        </p:spPr>
        <p:txBody>
          <a:bodyPr>
            <a:normAutofit fontScale="90000"/>
          </a:bodyPr>
          <a:lstStyle/>
          <a:p>
            <a:pPr algn="ctr"/>
            <a:r>
              <a:rPr lang="it-IT" dirty="0" smtClean="0">
                <a:latin typeface="Times New Roman" panose="02020603050405020304" pitchFamily="18" charset="0"/>
                <a:cs typeface="Times New Roman" panose="02020603050405020304" pitchFamily="18" charset="0"/>
              </a:rPr>
              <a:t> </a:t>
            </a:r>
            <a:r>
              <a:rPr lang="it-IT" sz="3600" b="1" dirty="0">
                <a:solidFill>
                  <a:schemeClr val="accent1">
                    <a:lumMod val="75000"/>
                  </a:schemeClr>
                </a:solidFill>
                <a:latin typeface="Calibri Light" panose="020F0302020204030204" pitchFamily="34" charset="0"/>
                <a:cs typeface="Times New Roman" panose="02020603050405020304" pitchFamily="18" charset="0"/>
              </a:rPr>
              <a:t>Dio </a:t>
            </a:r>
            <a:r>
              <a:rPr lang="it-IT" sz="3600" b="1" dirty="0" smtClean="0">
                <a:solidFill>
                  <a:schemeClr val="accent1">
                    <a:lumMod val="75000"/>
                  </a:schemeClr>
                </a:solidFill>
                <a:latin typeface="Calibri Light" panose="020F0302020204030204" pitchFamily="34" charset="0"/>
                <a:cs typeface="Times New Roman" panose="02020603050405020304" pitchFamily="18" charset="0"/>
              </a:rPr>
              <a:t>misericordioso si </a:t>
            </a:r>
            <a:r>
              <a:rPr lang="it-IT" sz="3600" b="1" dirty="0">
                <a:solidFill>
                  <a:schemeClr val="accent1">
                    <a:lumMod val="75000"/>
                  </a:schemeClr>
                </a:solidFill>
                <a:latin typeface="Calibri Light" panose="020F0302020204030204" pitchFamily="34" charset="0"/>
                <a:cs typeface="Times New Roman" panose="02020603050405020304" pitchFamily="18" charset="0"/>
              </a:rPr>
              <a:t>fa trovare da quelli che lo </a:t>
            </a:r>
            <a:r>
              <a:rPr lang="it-IT" sz="3600" b="1" dirty="0" smtClean="0">
                <a:solidFill>
                  <a:schemeClr val="accent1">
                    <a:lumMod val="75000"/>
                  </a:schemeClr>
                </a:solidFill>
                <a:latin typeface="Calibri Light" panose="020F0302020204030204" pitchFamily="34" charset="0"/>
                <a:cs typeface="Times New Roman" panose="02020603050405020304" pitchFamily="18" charset="0"/>
              </a:rPr>
              <a:t>cercano </a:t>
            </a:r>
            <a:r>
              <a:rPr lang="it-IT" sz="3600" b="1" dirty="0">
                <a:solidFill>
                  <a:schemeClr val="accent1">
                    <a:lumMod val="75000"/>
                  </a:schemeClr>
                </a:solidFill>
                <a:latin typeface="Calibri Light" panose="020F0302020204030204" pitchFamily="34" charset="0"/>
                <a:cs typeface="Times New Roman" panose="02020603050405020304" pitchFamily="18" charset="0"/>
              </a:rPr>
              <a:t/>
            </a:r>
            <a:br>
              <a:rPr lang="it-IT" sz="3600" b="1" dirty="0">
                <a:solidFill>
                  <a:schemeClr val="accent1">
                    <a:lumMod val="75000"/>
                  </a:schemeClr>
                </a:solidFill>
                <a:latin typeface="Calibri Light" panose="020F0302020204030204" pitchFamily="34" charset="0"/>
                <a:cs typeface="Times New Roman" panose="02020603050405020304" pitchFamily="18" charset="0"/>
              </a:rPr>
            </a:br>
            <a:endParaRPr lang="it-IT" sz="3600" b="1" dirty="0">
              <a:solidFill>
                <a:schemeClr val="accent1">
                  <a:lumMod val="75000"/>
                </a:schemeClr>
              </a:solidFill>
              <a:latin typeface="Calibri Light" panose="020F0302020204030204" pitchFamily="34" charset="0"/>
            </a:endParaRPr>
          </a:p>
        </p:txBody>
      </p:sp>
      <p:sp>
        <p:nvSpPr>
          <p:cNvPr id="3" name="Segnaposto contenuto 2"/>
          <p:cNvSpPr>
            <a:spLocks noGrp="1"/>
          </p:cNvSpPr>
          <p:nvPr>
            <p:ph sz="half" idx="1"/>
          </p:nvPr>
        </p:nvSpPr>
        <p:spPr>
          <a:xfrm>
            <a:off x="457490" y="1278081"/>
            <a:ext cx="5382490" cy="4898881"/>
          </a:xfrm>
        </p:spPr>
        <p:txBody>
          <a:bodyPr>
            <a:noAutofit/>
          </a:bodyPr>
          <a:lstStyle/>
          <a:p>
            <a:pPr marL="0" indent="0">
              <a:buNone/>
            </a:pPr>
            <a:r>
              <a:rPr lang="it-IT" sz="2200" dirty="0" smtClean="0">
                <a:cs typeface="Times New Roman" panose="02020603050405020304" pitchFamily="18" charset="0"/>
              </a:rPr>
              <a:t>Gesù si adatta alla gente:</a:t>
            </a:r>
          </a:p>
          <a:p>
            <a:pPr marL="0" indent="0">
              <a:buNone/>
            </a:pPr>
            <a:r>
              <a:rPr lang="it-IT" sz="2200" dirty="0" smtClean="0">
                <a:cs typeface="Times New Roman" panose="02020603050405020304" pitchFamily="18" charset="0"/>
              </a:rPr>
              <a:t>Coi </a:t>
            </a:r>
            <a:r>
              <a:rPr lang="it-IT" sz="2200" dirty="0">
                <a:cs typeface="Times New Roman" panose="02020603050405020304" pitchFamily="18" charset="0"/>
              </a:rPr>
              <a:t>pescatori </a:t>
            </a:r>
            <a:r>
              <a:rPr lang="it-IT" sz="2200" dirty="0" smtClean="0">
                <a:cs typeface="Times New Roman" panose="02020603050405020304" pitchFamily="18" charset="0"/>
              </a:rPr>
              <a:t>ragiona </a:t>
            </a:r>
            <a:r>
              <a:rPr lang="it-IT" sz="2200" dirty="0">
                <a:cs typeface="Times New Roman" panose="02020603050405020304" pitchFamily="18" charset="0"/>
              </a:rPr>
              <a:t>piacevolmente di pesca </a:t>
            </a:r>
            <a:r>
              <a:rPr lang="it-IT" sz="2000" dirty="0">
                <a:cs typeface="Times New Roman" panose="02020603050405020304" pitchFamily="18" charset="0"/>
              </a:rPr>
              <a:t>e promette </a:t>
            </a:r>
            <a:r>
              <a:rPr lang="it-IT" sz="2000" dirty="0" smtClean="0">
                <a:cs typeface="Times New Roman" panose="02020603050405020304" pitchFamily="18" charset="0"/>
              </a:rPr>
              <a:t>di </a:t>
            </a:r>
            <a:r>
              <a:rPr lang="it-IT" sz="2000" dirty="0">
                <a:cs typeface="Times New Roman" panose="02020603050405020304" pitchFamily="18" charset="0"/>
              </a:rPr>
              <a:t>farli divenire pescatori di Anime</a:t>
            </a:r>
            <a:r>
              <a:rPr lang="it-IT" sz="2000" i="1" dirty="0">
                <a:cs typeface="Times New Roman" panose="02020603050405020304" pitchFamily="18" charset="0"/>
              </a:rPr>
              <a:t>.</a:t>
            </a:r>
            <a:r>
              <a:rPr lang="it-IT" sz="2000" dirty="0">
                <a:cs typeface="Times New Roman" panose="02020603050405020304" pitchFamily="18" charset="0"/>
              </a:rPr>
              <a:t> </a:t>
            </a:r>
            <a:endParaRPr lang="it-IT" sz="2000" dirty="0" smtClean="0">
              <a:cs typeface="Times New Roman" panose="02020603050405020304" pitchFamily="18" charset="0"/>
            </a:endParaRPr>
          </a:p>
          <a:p>
            <a:pPr marL="0" indent="0">
              <a:buNone/>
            </a:pPr>
            <a:r>
              <a:rPr lang="it-IT" sz="2200" dirty="0" smtClean="0">
                <a:cs typeface="Times New Roman" panose="02020603050405020304" pitchFamily="18" charset="0"/>
              </a:rPr>
              <a:t>Con </a:t>
            </a:r>
            <a:r>
              <a:rPr lang="it-IT" sz="2200" dirty="0">
                <a:cs typeface="Times New Roman" panose="02020603050405020304" pitchFamily="18" charset="0"/>
              </a:rPr>
              <a:t>le Turbe affamate, parla di cibo celeste. </a:t>
            </a:r>
            <a:endParaRPr lang="it-IT" sz="2200" dirty="0" smtClean="0">
              <a:cs typeface="Times New Roman" panose="02020603050405020304" pitchFamily="18" charset="0"/>
            </a:endParaRPr>
          </a:p>
          <a:p>
            <a:pPr marL="0" indent="0">
              <a:buNone/>
            </a:pPr>
            <a:r>
              <a:rPr lang="it-IT" sz="2200" dirty="0" smtClean="0">
                <a:cs typeface="Times New Roman" panose="02020603050405020304" pitchFamily="18" charset="0"/>
              </a:rPr>
              <a:t>Con </a:t>
            </a:r>
            <a:r>
              <a:rPr lang="it-IT" sz="2200" dirty="0">
                <a:cs typeface="Times New Roman" panose="02020603050405020304" pitchFamily="18" charset="0"/>
              </a:rPr>
              <a:t>il Centurione parla del Cielo sotto metafora di Regno. </a:t>
            </a:r>
            <a:endParaRPr lang="it-IT" sz="2200" dirty="0" smtClean="0">
              <a:cs typeface="Times New Roman" panose="02020603050405020304" pitchFamily="18" charset="0"/>
            </a:endParaRPr>
          </a:p>
          <a:p>
            <a:pPr marL="0" indent="0">
              <a:buNone/>
            </a:pPr>
            <a:r>
              <a:rPr lang="it-IT" sz="2200" dirty="0" smtClean="0">
                <a:cs typeface="Times New Roman" panose="02020603050405020304" pitchFamily="18" charset="0"/>
              </a:rPr>
              <a:t>Coi </a:t>
            </a:r>
            <a:r>
              <a:rPr lang="it-IT" sz="2200" dirty="0">
                <a:cs typeface="Times New Roman" panose="02020603050405020304" pitchFamily="18" charset="0"/>
              </a:rPr>
              <a:t>pubblicani discorre del Paradiso sotto figura di Tesoro. </a:t>
            </a:r>
            <a:endParaRPr lang="it-IT" sz="2200" dirty="0" smtClean="0">
              <a:cs typeface="Times New Roman" panose="02020603050405020304" pitchFamily="18" charset="0"/>
            </a:endParaRPr>
          </a:p>
          <a:p>
            <a:pPr marL="0" indent="0">
              <a:buNone/>
            </a:pPr>
            <a:r>
              <a:rPr lang="it-IT" sz="2200" dirty="0" smtClean="0">
                <a:cs typeface="Times New Roman" panose="02020603050405020304" pitchFamily="18" charset="0"/>
              </a:rPr>
              <a:t>Con </a:t>
            </a:r>
            <a:r>
              <a:rPr lang="it-IT" sz="2200" dirty="0">
                <a:cs typeface="Times New Roman" panose="02020603050405020304" pitchFamily="18" charset="0"/>
              </a:rPr>
              <a:t>la Maddalena, che era stata dominata dall’amore mondano, ragiona dell’Amore divino. </a:t>
            </a:r>
            <a:endParaRPr lang="it-IT" sz="2200" dirty="0" smtClean="0">
              <a:cs typeface="Times New Roman" panose="02020603050405020304" pitchFamily="18" charset="0"/>
            </a:endParaRPr>
          </a:p>
          <a:p>
            <a:pPr marL="0" indent="0">
              <a:buNone/>
            </a:pPr>
            <a:r>
              <a:rPr lang="it-IT" sz="2200" dirty="0" smtClean="0">
                <a:cs typeface="Times New Roman" panose="02020603050405020304" pitchFamily="18" charset="0"/>
              </a:rPr>
              <a:t>I </a:t>
            </a:r>
            <a:r>
              <a:rPr lang="it-IT" sz="2200" dirty="0">
                <a:cs typeface="Times New Roman" panose="02020603050405020304" pitchFamily="18" charset="0"/>
              </a:rPr>
              <a:t>suoi miracoli, i suoi sermoni e tutta la sua </a:t>
            </a:r>
            <a:r>
              <a:rPr lang="it-IT" sz="2200" dirty="0" smtClean="0">
                <a:cs typeface="Times New Roman" panose="02020603050405020304" pitchFamily="18" charset="0"/>
              </a:rPr>
              <a:t> </a:t>
            </a:r>
            <a:r>
              <a:rPr lang="it-IT" sz="2200" dirty="0">
                <a:cs typeface="Times New Roman" panose="02020603050405020304" pitchFamily="18" charset="0"/>
              </a:rPr>
              <a:t>vita erano diretti alla salute dei peccatori. </a:t>
            </a:r>
          </a:p>
        </p:txBody>
      </p:sp>
      <p:pic>
        <p:nvPicPr>
          <p:cNvPr id="3074" name="Picture 2" descr="http://labellanotizia.files.wordpress.com/2013/03/maria_betania_unge_piedi_gesu.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39980" y="1631373"/>
            <a:ext cx="5745884" cy="430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990" y="365126"/>
            <a:ext cx="11741727" cy="809047"/>
          </a:xfrm>
        </p:spPr>
        <p:txBody>
          <a:bodyPr>
            <a:normAutofit fontScale="90000"/>
          </a:bodyPr>
          <a:lstStyle/>
          <a:p>
            <a:r>
              <a:rPr lang="it-IT" b="1" dirty="0" smtClean="0">
                <a:solidFill>
                  <a:schemeClr val="accent1">
                    <a:lumMod val="75000"/>
                  </a:schemeClr>
                </a:solidFill>
              </a:rPr>
              <a:t/>
            </a:r>
            <a:br>
              <a:rPr lang="it-IT" b="1" dirty="0" smtClean="0">
                <a:solidFill>
                  <a:schemeClr val="accent1">
                    <a:lumMod val="75000"/>
                  </a:schemeClr>
                </a:solidFill>
              </a:rPr>
            </a:br>
            <a:r>
              <a:rPr lang="it-IT" b="1" dirty="0">
                <a:solidFill>
                  <a:schemeClr val="accent1">
                    <a:lumMod val="75000"/>
                  </a:schemeClr>
                </a:solidFill>
              </a:rPr>
              <a:t/>
            </a:r>
            <a:br>
              <a:rPr lang="it-IT" b="1" dirty="0">
                <a:solidFill>
                  <a:schemeClr val="accent1">
                    <a:lumMod val="75000"/>
                  </a:schemeClr>
                </a:solidFill>
              </a:rPr>
            </a:br>
            <a:r>
              <a:rPr lang="it-IT" b="1" dirty="0" smtClean="0">
                <a:solidFill>
                  <a:schemeClr val="accent1">
                    <a:lumMod val="75000"/>
                  </a:schemeClr>
                </a:solidFill>
              </a:rPr>
              <a:t/>
            </a:r>
            <a:br>
              <a:rPr lang="it-IT" b="1" dirty="0" smtClean="0">
                <a:solidFill>
                  <a:schemeClr val="accent1">
                    <a:lumMod val="75000"/>
                  </a:schemeClr>
                </a:solidFill>
              </a:rPr>
            </a:br>
            <a:r>
              <a:rPr lang="it-IT" sz="4900" b="1" dirty="0" smtClean="0">
                <a:solidFill>
                  <a:schemeClr val="accent1">
                    <a:lumMod val="75000"/>
                  </a:schemeClr>
                </a:solidFill>
              </a:rPr>
              <a:t>2)  Dio </a:t>
            </a:r>
            <a:r>
              <a:rPr lang="it-IT" sz="4900" b="1" dirty="0">
                <a:solidFill>
                  <a:schemeClr val="accent1">
                    <a:lumMod val="75000"/>
                  </a:schemeClr>
                </a:solidFill>
              </a:rPr>
              <a:t>ci dimostra la sua misericordia </a:t>
            </a:r>
            <a:r>
              <a:rPr lang="it-IT" sz="4900" b="1" dirty="0" smtClean="0">
                <a:solidFill>
                  <a:schemeClr val="accent1">
                    <a:lumMod val="75000"/>
                  </a:schemeClr>
                </a:solidFill>
              </a:rPr>
              <a:t>nell’</a:t>
            </a:r>
            <a:r>
              <a:rPr lang="it-IT" sz="4900" b="1" i="1" dirty="0" smtClean="0">
                <a:solidFill>
                  <a:schemeClr val="accent1">
                    <a:lumMod val="75000"/>
                  </a:schemeClr>
                </a:solidFill>
              </a:rPr>
              <a:t>aspettarci</a:t>
            </a:r>
            <a:r>
              <a:rPr lang="it-IT" sz="4900" b="1" dirty="0" smtClean="0">
                <a:solidFill>
                  <a:schemeClr val="accent1">
                    <a:lumMod val="75000"/>
                  </a:schemeClr>
                </a:solidFill>
              </a:rPr>
              <a:t> </a:t>
            </a:r>
            <a:r>
              <a:rPr lang="it-IT" b="1" dirty="0">
                <a:solidFill>
                  <a:schemeClr val="accent1">
                    <a:lumMod val="75000"/>
                  </a:schemeClr>
                </a:solidFill>
              </a:rPr>
              <a:t/>
            </a:r>
            <a:br>
              <a:rPr lang="it-IT" b="1" dirty="0">
                <a:solidFill>
                  <a:schemeClr val="accent1">
                    <a:lumMod val="75000"/>
                  </a:schemeClr>
                </a:solidFill>
              </a:rPr>
            </a:br>
            <a:r>
              <a:rPr lang="it-IT" b="1" dirty="0" smtClean="0">
                <a:solidFill>
                  <a:schemeClr val="accent1">
                    <a:lumMod val="75000"/>
                  </a:schemeClr>
                </a:solidFill>
              </a:rPr>
              <a:t/>
            </a:r>
            <a:br>
              <a:rPr lang="it-IT" b="1" dirty="0" smtClean="0">
                <a:solidFill>
                  <a:schemeClr val="accent1">
                    <a:lumMod val="75000"/>
                  </a:schemeClr>
                </a:solidFill>
              </a:rPr>
            </a:br>
            <a:r>
              <a:rPr lang="it-IT" b="1" dirty="0">
                <a:solidFill>
                  <a:schemeClr val="accent1">
                    <a:lumMod val="75000"/>
                  </a:schemeClr>
                </a:solidFill>
              </a:rPr>
              <a:t/>
            </a:r>
            <a:br>
              <a:rPr lang="it-IT" b="1" dirty="0">
                <a:solidFill>
                  <a:schemeClr val="accent1">
                    <a:lumMod val="75000"/>
                  </a:schemeClr>
                </a:solidFill>
              </a:rPr>
            </a:br>
            <a:endParaRPr lang="it-IT" b="1" dirty="0">
              <a:solidFill>
                <a:schemeClr val="accent1">
                  <a:lumMod val="75000"/>
                </a:schemeClr>
              </a:solidFill>
            </a:endParaRPr>
          </a:p>
        </p:txBody>
      </p:sp>
      <p:sp>
        <p:nvSpPr>
          <p:cNvPr id="3" name="Segnaposto contenuto 2"/>
          <p:cNvSpPr>
            <a:spLocks noGrp="1"/>
          </p:cNvSpPr>
          <p:nvPr>
            <p:ph sz="half" idx="1"/>
          </p:nvPr>
        </p:nvSpPr>
        <p:spPr>
          <a:xfrm>
            <a:off x="1102303" y="1714498"/>
            <a:ext cx="4772025" cy="4361537"/>
          </a:xfrm>
        </p:spPr>
        <p:txBody>
          <a:bodyPr>
            <a:normAutofit/>
          </a:bodyPr>
          <a:lstStyle/>
          <a:p>
            <a:pPr marL="0" indent="0">
              <a:buNone/>
            </a:pPr>
            <a:endParaRPr lang="it-IT" dirty="0"/>
          </a:p>
        </p:txBody>
      </p:sp>
      <p:pic>
        <p:nvPicPr>
          <p:cNvPr id="4098" name="Picture 2" descr="http://digiphotostatic.libero.it/arconino/med/c91e0a702f_1672438_me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4400" y="1714499"/>
            <a:ext cx="4959928" cy="436153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421582" y="1714498"/>
            <a:ext cx="4932218" cy="4524315"/>
          </a:xfrm>
          <a:prstGeom prst="rect">
            <a:avLst/>
          </a:prstGeom>
        </p:spPr>
        <p:txBody>
          <a:bodyPr wrap="square">
            <a:spAutoFit/>
          </a:bodyPr>
          <a:lstStyle/>
          <a:p>
            <a:r>
              <a:rPr lang="it-IT" sz="2400" i="1" dirty="0">
                <a:cs typeface="Times New Roman" panose="02020603050405020304" pitchFamily="18" charset="0"/>
              </a:rPr>
              <a:t>L’amantissimo Dio ci cerca e ci aspetta e, quando ci allontaniamo da lui, ci richiama e ci invita.</a:t>
            </a:r>
            <a:r>
              <a:rPr lang="it-IT" sz="2400" dirty="0">
                <a:cs typeface="Times New Roman" panose="02020603050405020304" pitchFamily="18" charset="0"/>
              </a:rPr>
              <a:t> </a:t>
            </a:r>
          </a:p>
          <a:p>
            <a:r>
              <a:rPr lang="it-IT" sz="2400" dirty="0">
                <a:cs typeface="Times New Roman" panose="02020603050405020304" pitchFamily="18" charset="0"/>
              </a:rPr>
              <a:t>Come un affettuosissimo Padre, che vedendo fuggire dal suo seno il caro pargoletto, lo richiama con parole amorevoli, lo invita al ritorno con le braccia aperte e con cenni, </a:t>
            </a:r>
          </a:p>
          <a:p>
            <a:r>
              <a:rPr lang="it-IT" sz="2400" dirty="0">
                <a:cs typeface="Times New Roman" panose="02020603050405020304" pitchFamily="18" charset="0"/>
              </a:rPr>
              <a:t>così, anzi molto più, fa </a:t>
            </a:r>
            <a:r>
              <a:rPr lang="it-IT" sz="2400" i="1" dirty="0">
                <a:cs typeface="Times New Roman" panose="02020603050405020304" pitchFamily="18" charset="0"/>
              </a:rPr>
              <a:t>Dio,</a:t>
            </a:r>
            <a:r>
              <a:rPr lang="it-IT" sz="2400" dirty="0">
                <a:cs typeface="Times New Roman" panose="02020603050405020304" pitchFamily="18" charset="0"/>
              </a:rPr>
              <a:t> quale amorosissimo Padre nel richiamare i peccatori che, come figli ribelli, da lui fuggono lontani. </a:t>
            </a:r>
          </a:p>
        </p:txBody>
      </p:sp>
    </p:spTree>
    <p:extLst>
      <p:ext uri="{BB962C8B-B14F-4D97-AF65-F5344CB8AC3E}">
        <p14:creationId xmlns:p14="http://schemas.microsoft.com/office/powerpoint/2010/main" val="338844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299" y="174914"/>
            <a:ext cx="11648209" cy="1650711"/>
          </a:xfrm>
        </p:spPr>
        <p:txBody>
          <a:bodyPr>
            <a:normAutofit fontScale="90000"/>
          </a:bodyPr>
          <a:lstStyle/>
          <a:p>
            <a:pPr algn="ctr"/>
            <a:r>
              <a:rPr lang="it-IT" b="1" i="1" dirty="0" smtClean="0">
                <a:solidFill>
                  <a:schemeClr val="accent1">
                    <a:lumMod val="75000"/>
                  </a:schemeClr>
                </a:solidFill>
                <a:latin typeface="Times New Roman" panose="02020603050405020304" pitchFamily="18" charset="0"/>
                <a:cs typeface="Times New Roman" panose="02020603050405020304" pitchFamily="18" charset="0"/>
              </a:rPr>
              <a:t/>
            </a:r>
            <a:br>
              <a:rPr lang="it-IT" b="1" i="1" dirty="0" smtClean="0">
                <a:solidFill>
                  <a:schemeClr val="accent1">
                    <a:lumMod val="75000"/>
                  </a:schemeClr>
                </a:solidFill>
                <a:latin typeface="Times New Roman" panose="02020603050405020304" pitchFamily="18" charset="0"/>
                <a:cs typeface="Times New Roman" panose="02020603050405020304" pitchFamily="18" charset="0"/>
              </a:rPr>
            </a:br>
            <a:r>
              <a:rPr lang="it-IT" b="1" dirty="0" smtClean="0">
                <a:solidFill>
                  <a:schemeClr val="accent1">
                    <a:lumMod val="75000"/>
                  </a:schemeClr>
                </a:solidFill>
                <a:latin typeface="Calibri Light" panose="020F0302020204030204" pitchFamily="34" charset="0"/>
                <a:cs typeface="Times New Roman" panose="02020603050405020304" pitchFamily="18" charset="0"/>
              </a:rPr>
              <a:t>3)</a:t>
            </a:r>
            <a:r>
              <a:rPr lang="it-IT" b="1" dirty="0" smtClean="0">
                <a:latin typeface="Calibri Light" panose="020F0302020204030204" pitchFamily="34" charset="0"/>
                <a:cs typeface="Times New Roman" panose="02020603050405020304" pitchFamily="18" charset="0"/>
              </a:rPr>
              <a:t>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Dio ci dimostra la sua misericordia </a:t>
            </a:r>
            <a:br>
              <a:rPr lang="it-IT" sz="4000" b="1" dirty="0" smtClean="0">
                <a:solidFill>
                  <a:schemeClr val="accent1">
                    <a:lumMod val="75000"/>
                  </a:schemeClr>
                </a:solidFill>
                <a:latin typeface="Calibri Light" panose="020F0302020204030204" pitchFamily="34" charset="0"/>
                <a:cs typeface="Times New Roman" panose="02020603050405020304" pitchFamily="18" charset="0"/>
              </a:rPr>
            </a:br>
            <a:r>
              <a:rPr lang="it-IT" sz="4000" b="1" i="1" dirty="0" smtClean="0">
                <a:solidFill>
                  <a:schemeClr val="accent1">
                    <a:lumMod val="75000"/>
                  </a:schemeClr>
                </a:solidFill>
                <a:latin typeface="Calibri Light" panose="020F0302020204030204" pitchFamily="34" charset="0"/>
                <a:cs typeface="Times New Roman" panose="02020603050405020304" pitchFamily="18" charset="0"/>
              </a:rPr>
              <a:t>nell’accoglierci </a:t>
            </a:r>
            <a:r>
              <a:rPr lang="it-IT" sz="4000" b="1" i="1" dirty="0">
                <a:solidFill>
                  <a:schemeClr val="accent1">
                    <a:lumMod val="75000"/>
                  </a:schemeClr>
                </a:solidFill>
                <a:latin typeface="Calibri Light" panose="020F0302020204030204" pitchFamily="34" charset="0"/>
                <a:cs typeface="Times New Roman" panose="02020603050405020304" pitchFamily="18" charset="0"/>
              </a:rPr>
              <a:t>e </a:t>
            </a:r>
            <a:r>
              <a:rPr lang="it-IT" sz="4000" b="1" i="1" dirty="0" smtClean="0">
                <a:solidFill>
                  <a:schemeClr val="accent1">
                    <a:lumMod val="75000"/>
                  </a:schemeClr>
                </a:solidFill>
                <a:latin typeface="Calibri Light" panose="020F0302020204030204" pitchFamily="34" charset="0"/>
                <a:cs typeface="Times New Roman" panose="02020603050405020304" pitchFamily="18" charset="0"/>
              </a:rPr>
              <a:t>nell’accarezzarci</a:t>
            </a:r>
            <a:br>
              <a:rPr lang="it-IT" sz="4000" b="1" i="1" dirty="0" smtClean="0">
                <a:solidFill>
                  <a:schemeClr val="accent1">
                    <a:lumMod val="75000"/>
                  </a:schemeClr>
                </a:solidFill>
                <a:latin typeface="Calibri Light" panose="020F0302020204030204" pitchFamily="34" charset="0"/>
                <a:cs typeface="Times New Roman" panose="02020603050405020304" pitchFamily="18" charset="0"/>
              </a:rPr>
            </a:b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con </a:t>
            </a:r>
            <a:r>
              <a:rPr lang="it-IT" sz="4000" b="1" dirty="0">
                <a:solidFill>
                  <a:schemeClr val="accent1">
                    <a:lumMod val="75000"/>
                  </a:schemeClr>
                </a:solidFill>
                <a:latin typeface="Calibri Light" panose="020F0302020204030204" pitchFamily="34" charset="0"/>
                <a:cs typeface="Times New Roman" panose="02020603050405020304" pitchFamily="18" charset="0"/>
              </a:rPr>
              <a:t>mille finezze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quando </a:t>
            </a:r>
            <a:r>
              <a:rPr lang="it-IT" sz="4000" b="1" dirty="0">
                <a:solidFill>
                  <a:schemeClr val="accent1">
                    <a:lumMod val="75000"/>
                  </a:schemeClr>
                </a:solidFill>
                <a:latin typeface="Calibri Light" panose="020F0302020204030204" pitchFamily="34" charset="0"/>
                <a:cs typeface="Times New Roman" panose="02020603050405020304" pitchFamily="18" charset="0"/>
              </a:rPr>
              <a:t>torniamo a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lui pentiti </a:t>
            </a:r>
            <a:r>
              <a:rPr lang="it-IT" sz="4000" b="1" dirty="0">
                <a:solidFill>
                  <a:schemeClr val="accent1">
                    <a:lumMod val="75000"/>
                  </a:schemeClr>
                </a:solidFill>
                <a:latin typeface="Times New Roman" panose="02020603050405020304" pitchFamily="18" charset="0"/>
                <a:cs typeface="Times New Roman" panose="02020603050405020304" pitchFamily="18" charset="0"/>
              </a:rPr>
              <a:t/>
            </a:r>
            <a:br>
              <a:rPr lang="it-IT" sz="4000" b="1" dirty="0">
                <a:solidFill>
                  <a:schemeClr val="accent1">
                    <a:lumMod val="75000"/>
                  </a:schemeClr>
                </a:solidFill>
                <a:latin typeface="Times New Roman" panose="02020603050405020304" pitchFamily="18" charset="0"/>
                <a:cs typeface="Times New Roman" panose="02020603050405020304" pitchFamily="18" charset="0"/>
              </a:rPr>
            </a:br>
            <a:endParaRPr lang="it-IT"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838200" y="2057399"/>
            <a:ext cx="6435436" cy="4119563"/>
          </a:xfrm>
        </p:spPr>
        <p:txBody>
          <a:bodyPr>
            <a:normAutofit fontScale="32500" lnSpcReduction="20000"/>
          </a:bodyPr>
          <a:lstStyle/>
          <a:p>
            <a:pPr marL="0" indent="0">
              <a:buNone/>
            </a:pPr>
            <a:r>
              <a:rPr lang="it-IT" sz="7100" dirty="0" smtClean="0">
                <a:cs typeface="Times New Roman" panose="02020603050405020304" pitchFamily="18" charset="0"/>
              </a:rPr>
              <a:t>Il </a:t>
            </a:r>
            <a:r>
              <a:rPr lang="it-IT" sz="7100" dirty="0">
                <a:cs typeface="Times New Roman" panose="02020603050405020304" pitchFamily="18" charset="0"/>
              </a:rPr>
              <a:t>Marcucci dimostra le sue affermazioni con vari esempi della vita di Gesù. </a:t>
            </a:r>
          </a:p>
          <a:p>
            <a:pPr marL="0" indent="0">
              <a:buNone/>
            </a:pPr>
            <a:r>
              <a:rPr lang="it-IT" sz="7100" dirty="0">
                <a:cs typeface="Times New Roman" panose="02020603050405020304" pitchFamily="18" charset="0"/>
              </a:rPr>
              <a:t>Bastò che la Maddalena si umiliasse ai suoi </a:t>
            </a:r>
            <a:r>
              <a:rPr lang="it-IT" sz="7100" dirty="0" smtClean="0">
                <a:cs typeface="Times New Roman" panose="02020603050405020304" pitchFamily="18" charset="0"/>
              </a:rPr>
              <a:t>piedi</a:t>
            </a:r>
            <a:r>
              <a:rPr lang="it-IT" sz="7100" dirty="0">
                <a:cs typeface="Times New Roman" panose="02020603050405020304" pitchFamily="18" charset="0"/>
              </a:rPr>
              <a:t>, che subito udì dirsi che le perdonava tutte le colpe (Lc 7, 45). </a:t>
            </a:r>
            <a:endParaRPr lang="it-IT" sz="7100" dirty="0" smtClean="0">
              <a:cs typeface="Times New Roman" panose="02020603050405020304" pitchFamily="18" charset="0"/>
            </a:endParaRPr>
          </a:p>
          <a:p>
            <a:pPr marL="0" indent="0">
              <a:buNone/>
            </a:pPr>
            <a:r>
              <a:rPr lang="it-IT" sz="7100" dirty="0" smtClean="0">
                <a:cs typeface="Times New Roman" panose="02020603050405020304" pitchFamily="18" charset="0"/>
              </a:rPr>
              <a:t>Bastò </a:t>
            </a:r>
            <a:r>
              <a:rPr lang="it-IT" sz="7100" dirty="0">
                <a:cs typeface="Times New Roman" panose="02020603050405020304" pitchFamily="18" charset="0"/>
              </a:rPr>
              <a:t>che l’Adultera si mostrasse pentita, che subito la incoraggiò a non peccare più e la fece andare in pace (</a:t>
            </a:r>
            <a:r>
              <a:rPr lang="it-IT" sz="7100" dirty="0" err="1">
                <a:cs typeface="Times New Roman" panose="02020603050405020304" pitchFamily="18" charset="0"/>
              </a:rPr>
              <a:t>Gv</a:t>
            </a:r>
            <a:r>
              <a:rPr lang="it-IT" sz="7100" dirty="0">
                <a:cs typeface="Times New Roman" panose="02020603050405020304" pitchFamily="18" charset="0"/>
              </a:rPr>
              <a:t> 8, 11). </a:t>
            </a:r>
            <a:endParaRPr lang="it-IT" sz="7100" dirty="0" smtClean="0">
              <a:cs typeface="Times New Roman" panose="02020603050405020304" pitchFamily="18" charset="0"/>
            </a:endParaRPr>
          </a:p>
          <a:p>
            <a:pPr marL="0" indent="0">
              <a:buNone/>
            </a:pPr>
            <a:r>
              <a:rPr lang="it-IT" sz="7100" dirty="0" smtClean="0">
                <a:cs typeface="Times New Roman" panose="02020603050405020304" pitchFamily="18" charset="0"/>
              </a:rPr>
              <a:t>Bastò </a:t>
            </a:r>
            <a:r>
              <a:rPr lang="it-IT" sz="7100" dirty="0">
                <a:cs typeface="Times New Roman" panose="02020603050405020304" pitchFamily="18" charset="0"/>
              </a:rPr>
              <a:t>che il buon Ladrone gli chiedesse misericordia sulla croce, che subito lo assicurò del perdono e del paradiso</a:t>
            </a:r>
            <a:r>
              <a:rPr lang="it-IT" sz="7100" i="1" dirty="0">
                <a:cs typeface="Times New Roman" panose="02020603050405020304" pitchFamily="18" charset="0"/>
              </a:rPr>
              <a:t>. </a:t>
            </a:r>
            <a:endParaRPr lang="it-IT" sz="7100" dirty="0">
              <a:cs typeface="Times New Roman" panose="02020603050405020304" pitchFamily="18" charset="0"/>
            </a:endParaRPr>
          </a:p>
          <a:p>
            <a:pPr marL="0" indent="0">
              <a:buNone/>
            </a:pPr>
            <a:r>
              <a:rPr lang="it-IT" sz="7100" dirty="0">
                <a:cs typeface="Times New Roman" panose="02020603050405020304" pitchFamily="18" charset="0"/>
              </a:rPr>
              <a:t>“Oh amore veramente infinito del nostro Dio verso noi indegni Peccatori”! </a:t>
            </a:r>
          </a:p>
          <a:p>
            <a:pPr marL="0" indent="0">
              <a:buNone/>
            </a:pPr>
            <a:endParaRPr lang="it-IT" sz="7100" dirty="0" smtClean="0">
              <a:latin typeface="Times New Roman" panose="02020603050405020304" pitchFamily="18" charset="0"/>
              <a:cs typeface="Times New Roman" panose="02020603050405020304" pitchFamily="18" charset="0"/>
            </a:endParaRPr>
          </a:p>
        </p:txBody>
      </p:sp>
      <p:pic>
        <p:nvPicPr>
          <p:cNvPr id="5122" name="Picture 2" descr="https://sp.yimg.com/xj/th?id=OIP.Mdd85535d2e2a9976ca15f1a23ec4227eo0&amp;pid=15.1&amp;P=0&amp;w=300&amp;h=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44679" y="2196270"/>
            <a:ext cx="2870921" cy="361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0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19652"/>
            <a:ext cx="10515600" cy="1325563"/>
          </a:xfrm>
        </p:spPr>
        <p:txBody>
          <a:bodyPr>
            <a:normAutofit/>
          </a:bodyPr>
          <a:lstStyle/>
          <a:p>
            <a:pPr algn="ctr"/>
            <a:r>
              <a:rPr lang="it-IT" sz="3600" b="1" dirty="0">
                <a:solidFill>
                  <a:schemeClr val="accent1">
                    <a:lumMod val="75000"/>
                  </a:schemeClr>
                </a:solidFill>
                <a:latin typeface="Calibri Light" panose="020F0302020204030204" pitchFamily="34" charset="0"/>
                <a:cs typeface="Times New Roman" panose="02020603050405020304" pitchFamily="18" charset="0"/>
              </a:rPr>
              <a:t>L’abbraccio di Gesù per chi ritorna a lui</a:t>
            </a:r>
          </a:p>
        </p:txBody>
      </p:sp>
      <p:sp>
        <p:nvSpPr>
          <p:cNvPr id="3" name="Segnaposto contenuto 2"/>
          <p:cNvSpPr>
            <a:spLocks noGrp="1"/>
          </p:cNvSpPr>
          <p:nvPr>
            <p:ph sz="half" idx="1"/>
          </p:nvPr>
        </p:nvSpPr>
        <p:spPr>
          <a:xfrm>
            <a:off x="4790209" y="1911263"/>
            <a:ext cx="6743700" cy="4720388"/>
          </a:xfrm>
        </p:spPr>
        <p:txBody>
          <a:bodyPr>
            <a:noAutofit/>
          </a:bodyPr>
          <a:lstStyle/>
          <a:p>
            <a:pPr marL="0" indent="0">
              <a:buNone/>
            </a:pPr>
            <a:r>
              <a:rPr lang="it-IT" sz="2100" dirty="0" smtClean="0">
                <a:cs typeface="Times New Roman" panose="02020603050405020304" pitchFamily="18" charset="0"/>
              </a:rPr>
              <a:t>Gesù </a:t>
            </a:r>
            <a:r>
              <a:rPr lang="it-IT" sz="2100" dirty="0">
                <a:cs typeface="Times New Roman" panose="02020603050405020304" pitchFamily="18" charset="0"/>
              </a:rPr>
              <a:t>usa la </a:t>
            </a:r>
            <a:r>
              <a:rPr lang="it-IT" sz="2100" dirty="0" smtClean="0">
                <a:cs typeface="Times New Roman" panose="02020603050405020304" pitchFamily="18" charset="0"/>
              </a:rPr>
              <a:t>stessa </a:t>
            </a:r>
            <a:r>
              <a:rPr lang="it-IT" sz="2100" dirty="0">
                <a:cs typeface="Times New Roman" panose="02020603050405020304" pitchFamily="18" charset="0"/>
              </a:rPr>
              <a:t>premura </a:t>
            </a:r>
            <a:r>
              <a:rPr lang="it-IT" sz="2100" dirty="0" smtClean="0">
                <a:cs typeface="Times New Roman" panose="02020603050405020304" pitchFamily="18" charset="0"/>
              </a:rPr>
              <a:t>ai </a:t>
            </a:r>
            <a:r>
              <a:rPr lang="it-IT" sz="2100" dirty="0">
                <a:cs typeface="Times New Roman" panose="02020603050405020304" pitchFamily="18" charset="0"/>
              </a:rPr>
              <a:t>peccatori penitenti, che delle anime </a:t>
            </a:r>
            <a:r>
              <a:rPr lang="it-IT" sz="2100" dirty="0" smtClean="0">
                <a:cs typeface="Times New Roman" panose="02020603050405020304" pitchFamily="18" charset="0"/>
              </a:rPr>
              <a:t>innocenti. </a:t>
            </a:r>
          </a:p>
          <a:p>
            <a:pPr marL="0" indent="0">
              <a:buNone/>
            </a:pPr>
            <a:r>
              <a:rPr lang="it-IT" sz="2100" dirty="0" smtClean="0">
                <a:cs typeface="Times New Roman" panose="02020603050405020304" pitchFamily="18" charset="0"/>
              </a:rPr>
              <a:t>Tra </a:t>
            </a:r>
            <a:r>
              <a:rPr lang="it-IT" sz="2100" dirty="0">
                <a:cs typeface="Times New Roman" panose="02020603050405020304" pitchFamily="18" charset="0"/>
              </a:rPr>
              <a:t>gli Apostoli, chi fu </a:t>
            </a:r>
            <a:r>
              <a:rPr lang="it-IT" sz="2100" dirty="0" smtClean="0">
                <a:cs typeface="Times New Roman" panose="02020603050405020304" pitchFamily="18" charset="0"/>
              </a:rPr>
              <a:t>elevato </a:t>
            </a:r>
            <a:r>
              <a:rPr lang="it-IT" sz="2100" dirty="0">
                <a:cs typeface="Times New Roman" panose="02020603050405020304" pitchFamily="18" charset="0"/>
              </a:rPr>
              <a:t>a più alta dignità di Pietro? Eppure </a:t>
            </a:r>
            <a:r>
              <a:rPr lang="it-IT" sz="2100" dirty="0" smtClean="0">
                <a:cs typeface="Times New Roman" panose="02020603050405020304" pitchFamily="18" charset="0"/>
              </a:rPr>
              <a:t>era </a:t>
            </a:r>
            <a:r>
              <a:rPr lang="it-IT" sz="2100" dirty="0">
                <a:cs typeface="Times New Roman" panose="02020603050405020304" pitchFamily="18" charset="0"/>
              </a:rPr>
              <a:t>stato Peccatore. </a:t>
            </a:r>
            <a:endParaRPr lang="it-IT" sz="2100" dirty="0" smtClean="0">
              <a:cs typeface="Times New Roman" panose="02020603050405020304" pitchFamily="18" charset="0"/>
            </a:endParaRPr>
          </a:p>
          <a:p>
            <a:pPr marL="0" indent="0">
              <a:buNone/>
            </a:pPr>
            <a:r>
              <a:rPr lang="it-IT" sz="2100" dirty="0" smtClean="0">
                <a:cs typeface="Times New Roman" panose="02020603050405020304" pitchFamily="18" charset="0"/>
              </a:rPr>
              <a:t>Tra </a:t>
            </a:r>
            <a:r>
              <a:rPr lang="it-IT" sz="2100" dirty="0">
                <a:cs typeface="Times New Roman" panose="02020603050405020304" pitchFamily="18" charset="0"/>
              </a:rPr>
              <a:t>i tanti Dottori della chiesa, chi fu ricolmato di scienza e di favori più di Agostino? E anche </a:t>
            </a:r>
            <a:r>
              <a:rPr lang="it-IT" sz="2100" dirty="0" smtClean="0">
                <a:cs typeface="Times New Roman" panose="02020603050405020304" pitchFamily="18" charset="0"/>
              </a:rPr>
              <a:t>lui era </a:t>
            </a:r>
            <a:r>
              <a:rPr lang="it-IT" sz="2100" dirty="0">
                <a:cs typeface="Times New Roman" panose="02020603050405020304" pitchFamily="18" charset="0"/>
              </a:rPr>
              <a:t>stato gran Peccatore. </a:t>
            </a:r>
            <a:endParaRPr lang="it-IT" sz="2100" dirty="0" smtClean="0">
              <a:cs typeface="Times New Roman" panose="02020603050405020304" pitchFamily="18" charset="0"/>
            </a:endParaRPr>
          </a:p>
          <a:p>
            <a:pPr marL="0" indent="0">
              <a:buNone/>
            </a:pPr>
            <a:r>
              <a:rPr lang="it-IT" sz="2100" dirty="0" smtClean="0">
                <a:cs typeface="Times New Roman" panose="02020603050405020304" pitchFamily="18" charset="0"/>
              </a:rPr>
              <a:t>Tra </a:t>
            </a:r>
            <a:r>
              <a:rPr lang="it-IT" sz="2100" dirty="0">
                <a:cs typeface="Times New Roman" panose="02020603050405020304" pitchFamily="18" charset="0"/>
              </a:rPr>
              <a:t>le Discepole del Redentore, chi più amata della Maddalena, nonostante fosse stata tanto peccatrice? </a:t>
            </a:r>
          </a:p>
          <a:p>
            <a:pPr marL="0" indent="0">
              <a:buNone/>
            </a:pPr>
            <a:r>
              <a:rPr lang="it-IT" sz="2100" dirty="0" smtClean="0">
                <a:cs typeface="Times New Roman" panose="02020603050405020304" pitchFamily="18" charset="0"/>
              </a:rPr>
              <a:t>Gesù si </a:t>
            </a:r>
            <a:r>
              <a:rPr lang="it-IT" sz="2100" dirty="0">
                <a:cs typeface="Times New Roman" panose="02020603050405020304" pitchFamily="18" charset="0"/>
              </a:rPr>
              <a:t>paragona al buon Pastore </a:t>
            </a:r>
            <a:r>
              <a:rPr lang="it-IT" sz="2100" dirty="0" smtClean="0">
                <a:cs typeface="Times New Roman" panose="02020603050405020304" pitchFamily="18" charset="0"/>
              </a:rPr>
              <a:t>che ritrovata </a:t>
            </a:r>
            <a:r>
              <a:rPr lang="it-IT" sz="2100" dirty="0">
                <a:cs typeface="Times New Roman" panose="02020603050405020304" pitchFamily="18" charset="0"/>
              </a:rPr>
              <a:t>la pecorella smarrita, </a:t>
            </a:r>
            <a:r>
              <a:rPr lang="it-IT" sz="2100" dirty="0" smtClean="0">
                <a:cs typeface="Times New Roman" panose="02020603050405020304" pitchFamily="18" charset="0"/>
              </a:rPr>
              <a:t>pieno </a:t>
            </a:r>
            <a:r>
              <a:rPr lang="it-IT" sz="2100" dirty="0">
                <a:cs typeface="Times New Roman" panose="02020603050405020304" pitchFamily="18" charset="0"/>
              </a:rPr>
              <a:t>di giubilo se la mette sulle sue spalle e la riporta all’ovile (Lc 15,5); </a:t>
            </a:r>
            <a:endParaRPr lang="it-IT" sz="2100" dirty="0" smtClean="0">
              <a:cs typeface="Times New Roman" panose="02020603050405020304" pitchFamily="18" charset="0"/>
            </a:endParaRPr>
          </a:p>
          <a:p>
            <a:pPr marL="0" indent="0">
              <a:buNone/>
            </a:pPr>
            <a:r>
              <a:rPr lang="it-IT" sz="2100" dirty="0" smtClean="0">
                <a:cs typeface="Times New Roman" panose="02020603050405020304" pitchFamily="18" charset="0"/>
              </a:rPr>
              <a:t>E </a:t>
            </a:r>
            <a:r>
              <a:rPr lang="it-IT" sz="2100" dirty="0">
                <a:cs typeface="Times New Roman" panose="02020603050405020304" pitchFamily="18" charset="0"/>
              </a:rPr>
              <a:t>al Padre del figliuol prodigo, che abbraccia e fa festa per il figlio perduto, ritrovato con sorpresa. </a:t>
            </a:r>
          </a:p>
          <a:p>
            <a:endParaRPr lang="it-IT" sz="2000" dirty="0"/>
          </a:p>
        </p:txBody>
      </p:sp>
      <p:pic>
        <p:nvPicPr>
          <p:cNvPr id="7" name="Segnaposto contenuto 6"/>
          <p:cNvPicPr>
            <a:picLocks noGrp="1" noChangeAspect="1"/>
          </p:cNvPicPr>
          <p:nvPr>
            <p:ph sz="half" idx="2"/>
          </p:nvPr>
        </p:nvPicPr>
        <p:blipFill>
          <a:blip r:embed="rId2"/>
          <a:stretch>
            <a:fillRect/>
          </a:stretch>
        </p:blipFill>
        <p:spPr>
          <a:xfrm>
            <a:off x="838200" y="1911263"/>
            <a:ext cx="3316432" cy="4720388"/>
          </a:xfrm>
          <a:prstGeom prst="rect">
            <a:avLst/>
          </a:prstGeom>
        </p:spPr>
      </p:pic>
    </p:spTree>
    <p:extLst>
      <p:ext uri="{BB962C8B-B14F-4D97-AF65-F5344CB8AC3E}">
        <p14:creationId xmlns:p14="http://schemas.microsoft.com/office/powerpoint/2010/main" val="131490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accent1">
                    <a:lumMod val="75000"/>
                  </a:schemeClr>
                </a:solidFill>
                <a:latin typeface="Calibri Light" panose="020F0302020204030204" pitchFamily="34" charset="0"/>
                <a:cs typeface="Times New Roman" panose="02020603050405020304" pitchFamily="18" charset="0"/>
              </a:rPr>
              <a:t>Marcucci ci racconta l’esperienza </a:t>
            </a:r>
            <a:r>
              <a:rPr lang="it-IT" sz="3600" b="1" dirty="0" smtClean="0">
                <a:solidFill>
                  <a:schemeClr val="accent1">
                    <a:lumMod val="75000"/>
                  </a:schemeClr>
                </a:solidFill>
                <a:latin typeface="Calibri Light" panose="020F0302020204030204" pitchFamily="34" charset="0"/>
                <a:cs typeface="Times New Roman" panose="02020603050405020304" pitchFamily="18" charset="0"/>
              </a:rPr>
              <a:t/>
            </a:r>
            <a:br>
              <a:rPr lang="it-IT" sz="3600" b="1" dirty="0" smtClean="0">
                <a:solidFill>
                  <a:schemeClr val="accent1">
                    <a:lumMod val="75000"/>
                  </a:schemeClr>
                </a:solidFill>
                <a:latin typeface="Calibri Light" panose="020F0302020204030204" pitchFamily="34" charset="0"/>
                <a:cs typeface="Times New Roman" panose="02020603050405020304" pitchFamily="18" charset="0"/>
              </a:rPr>
            </a:br>
            <a:r>
              <a:rPr lang="it-IT" sz="3600" b="1" dirty="0" smtClean="0">
                <a:solidFill>
                  <a:schemeClr val="accent1">
                    <a:lumMod val="75000"/>
                  </a:schemeClr>
                </a:solidFill>
                <a:latin typeface="Calibri Light" panose="020F0302020204030204" pitchFamily="34" charset="0"/>
                <a:cs typeface="Times New Roman" panose="02020603050405020304" pitchFamily="18" charset="0"/>
              </a:rPr>
              <a:t>della </a:t>
            </a:r>
            <a:r>
              <a:rPr lang="it-IT" sz="3600" b="1" dirty="0">
                <a:solidFill>
                  <a:schemeClr val="accent1">
                    <a:lumMod val="75000"/>
                  </a:schemeClr>
                </a:solidFill>
                <a:latin typeface="Calibri Light" panose="020F0302020204030204" pitchFamily="34" charset="0"/>
                <a:cs typeface="Times New Roman" panose="02020603050405020304" pitchFamily="18" charset="0"/>
              </a:rPr>
              <a:t>misericordia di Dio nella sua vita</a:t>
            </a:r>
          </a:p>
        </p:txBody>
      </p:sp>
      <p:sp>
        <p:nvSpPr>
          <p:cNvPr id="3" name="Segnaposto contenuto 2"/>
          <p:cNvSpPr>
            <a:spLocks noGrp="1"/>
          </p:cNvSpPr>
          <p:nvPr>
            <p:ph sz="half" idx="1"/>
          </p:nvPr>
        </p:nvSpPr>
        <p:spPr>
          <a:xfrm>
            <a:off x="838199" y="1825625"/>
            <a:ext cx="5683371" cy="4920232"/>
          </a:xfrm>
        </p:spPr>
        <p:txBody>
          <a:bodyPr>
            <a:normAutofit/>
          </a:bodyPr>
          <a:lstStyle/>
          <a:p>
            <a:pPr marL="0" lvl="0" indent="0" algn="just">
              <a:lnSpc>
                <a:spcPct val="100000"/>
              </a:lnSpc>
              <a:spcBef>
                <a:spcPts val="0"/>
              </a:spcBef>
              <a:spcAft>
                <a:spcPts val="600"/>
              </a:spcAft>
              <a:buNone/>
            </a:pPr>
            <a:r>
              <a:rPr lang="it-IT" sz="1800" dirty="0" smtClean="0">
                <a:solidFill>
                  <a:prstClr val="black"/>
                </a:solidFill>
                <a:cs typeface="Times New Roman" panose="02020603050405020304" pitchFamily="18" charset="0"/>
              </a:rPr>
              <a:t>“</a:t>
            </a:r>
            <a:r>
              <a:rPr lang="it-IT" sz="1800" dirty="0">
                <a:solidFill>
                  <a:prstClr val="black"/>
                </a:solidFill>
                <a:cs typeface="Times New Roman" panose="02020603050405020304" pitchFamily="18" charset="0"/>
              </a:rPr>
              <a:t>Se sapeste quanto sono stato più peccatore di voi, vi stupireste, e di come </a:t>
            </a:r>
            <a:r>
              <a:rPr lang="it-IT" sz="1800" i="1" dirty="0">
                <a:solidFill>
                  <a:prstClr val="black"/>
                </a:solidFill>
                <a:cs typeface="Times New Roman" panose="02020603050405020304" pitchFamily="18" charset="0"/>
              </a:rPr>
              <a:t>Iddio</a:t>
            </a:r>
            <a:r>
              <a:rPr lang="it-IT" sz="1800" dirty="0">
                <a:solidFill>
                  <a:prstClr val="black"/>
                </a:solidFill>
                <a:cs typeface="Times New Roman" panose="02020603050405020304" pitchFamily="18" charset="0"/>
              </a:rPr>
              <a:t> abbia avuta tanta pazienza in sopportarmi! </a:t>
            </a:r>
            <a:r>
              <a:rPr lang="it-IT" sz="1800" dirty="0" smtClean="0">
                <a:solidFill>
                  <a:prstClr val="black"/>
                </a:solidFill>
                <a:cs typeface="Times New Roman" panose="02020603050405020304" pitchFamily="18" charset="0"/>
              </a:rPr>
              <a:t>Eppure</a:t>
            </a:r>
            <a:r>
              <a:rPr lang="it-IT" sz="1800" dirty="0">
                <a:solidFill>
                  <a:prstClr val="black"/>
                </a:solidFill>
                <a:cs typeface="Times New Roman" panose="02020603050405020304" pitchFamily="18" charset="0"/>
              </a:rPr>
              <a:t>, quante grandi misericordie mi ha fatte il caro mio </a:t>
            </a:r>
            <a:r>
              <a:rPr lang="it-IT" sz="1800" i="1" dirty="0">
                <a:solidFill>
                  <a:prstClr val="black"/>
                </a:solidFill>
                <a:cs typeface="Times New Roman" panose="02020603050405020304" pitchFamily="18" charset="0"/>
              </a:rPr>
              <a:t>Dio</a:t>
            </a:r>
            <a:r>
              <a:rPr lang="it-IT" sz="1800" dirty="0">
                <a:solidFill>
                  <a:prstClr val="black"/>
                </a:solidFill>
                <a:cs typeface="Times New Roman" panose="02020603050405020304" pitchFamily="18" charset="0"/>
              </a:rPr>
              <a:t>! </a:t>
            </a:r>
            <a:endParaRPr lang="it-IT" sz="1800" dirty="0" smtClean="0">
              <a:solidFill>
                <a:prstClr val="black"/>
              </a:solidFill>
              <a:cs typeface="Times New Roman" panose="02020603050405020304" pitchFamily="18" charset="0"/>
            </a:endParaRPr>
          </a:p>
          <a:p>
            <a:pPr marL="0" lvl="0" indent="0" algn="just">
              <a:lnSpc>
                <a:spcPct val="100000"/>
              </a:lnSpc>
              <a:spcBef>
                <a:spcPts val="0"/>
              </a:spcBef>
              <a:spcAft>
                <a:spcPts val="600"/>
              </a:spcAft>
              <a:buNone/>
            </a:pPr>
            <a:r>
              <a:rPr lang="it-IT" sz="1800" dirty="0" smtClean="0">
                <a:solidFill>
                  <a:prstClr val="black"/>
                </a:solidFill>
                <a:cs typeface="Times New Roman" panose="02020603050405020304" pitchFamily="18" charset="0"/>
              </a:rPr>
              <a:t>Io </a:t>
            </a:r>
            <a:r>
              <a:rPr lang="it-IT" sz="1800" dirty="0">
                <a:solidFill>
                  <a:prstClr val="black"/>
                </a:solidFill>
                <a:cs typeface="Times New Roman" panose="02020603050405020304" pitchFamily="18" charset="0"/>
              </a:rPr>
              <a:t>incominciai ad offenderlo sin dall’età </a:t>
            </a:r>
            <a:r>
              <a:rPr lang="it-IT" sz="1800" dirty="0" smtClean="0">
                <a:solidFill>
                  <a:prstClr val="black"/>
                </a:solidFill>
                <a:cs typeface="Times New Roman" panose="02020603050405020304" pitchFamily="18" charset="0"/>
              </a:rPr>
              <a:t>puerile e seguitai nella </a:t>
            </a:r>
            <a:r>
              <a:rPr lang="it-IT" sz="1800" dirty="0">
                <a:solidFill>
                  <a:prstClr val="black"/>
                </a:solidFill>
                <a:cs typeface="Times New Roman" panose="02020603050405020304" pitchFamily="18" charset="0"/>
              </a:rPr>
              <a:t>mia </a:t>
            </a:r>
            <a:r>
              <a:rPr lang="it-IT" sz="1800" dirty="0" smtClean="0">
                <a:solidFill>
                  <a:prstClr val="black"/>
                </a:solidFill>
                <a:cs typeface="Times New Roman" panose="02020603050405020304" pitchFamily="18" charset="0"/>
              </a:rPr>
              <a:t>gioventù. </a:t>
            </a:r>
            <a:r>
              <a:rPr lang="it-IT" sz="1800" dirty="0">
                <a:solidFill>
                  <a:prstClr val="black"/>
                </a:solidFill>
                <a:cs typeface="Times New Roman" panose="02020603050405020304" pitchFamily="18" charset="0"/>
              </a:rPr>
              <a:t>Parlo con ogni più rigorosa e sincera verità, come ben lo vedrete nel giorno dell’Universale Giudizio, eppure, lo credereste? </a:t>
            </a:r>
            <a:endParaRPr lang="it-IT" sz="1800" dirty="0" smtClean="0">
              <a:solidFill>
                <a:prstClr val="black"/>
              </a:solidFill>
              <a:cs typeface="Times New Roman" panose="02020603050405020304" pitchFamily="18" charset="0"/>
            </a:endParaRPr>
          </a:p>
          <a:p>
            <a:pPr marL="0" lvl="0" indent="0" algn="just">
              <a:lnSpc>
                <a:spcPct val="100000"/>
              </a:lnSpc>
              <a:spcBef>
                <a:spcPts val="600"/>
              </a:spcBef>
              <a:buNone/>
            </a:pPr>
            <a:r>
              <a:rPr lang="it-IT" sz="1800" dirty="0" smtClean="0">
                <a:solidFill>
                  <a:prstClr val="black"/>
                </a:solidFill>
                <a:cs typeface="Times New Roman" panose="02020603050405020304" pitchFamily="18" charset="0"/>
              </a:rPr>
              <a:t>Qualora </a:t>
            </a:r>
            <a:r>
              <a:rPr lang="it-IT" sz="1800" dirty="0">
                <a:solidFill>
                  <a:prstClr val="black"/>
                </a:solidFill>
                <a:cs typeface="Times New Roman" panose="02020603050405020304" pitchFamily="18" charset="0"/>
              </a:rPr>
              <a:t>egli mi diede grazia di ritornare a lui pentito, mi accolse, ed oh con quanto amore! Mi abbracciò, ed oh con quante accoglienze! Mi diede il bacio di pace, ed oh con quale tenerezza! </a:t>
            </a:r>
          </a:p>
          <a:p>
            <a:pPr marL="0" lvl="0" indent="0" algn="just">
              <a:lnSpc>
                <a:spcPct val="100000"/>
              </a:lnSpc>
              <a:spcBef>
                <a:spcPts val="600"/>
              </a:spcBef>
              <a:buNone/>
            </a:pPr>
            <a:r>
              <a:rPr lang="it-IT" sz="1800" dirty="0" smtClean="0">
                <a:solidFill>
                  <a:prstClr val="black"/>
                </a:solidFill>
                <a:cs typeface="Times New Roman" panose="02020603050405020304" pitchFamily="18" charset="0"/>
              </a:rPr>
              <a:t>Oh </a:t>
            </a:r>
            <a:r>
              <a:rPr lang="it-IT" sz="1800" dirty="0">
                <a:solidFill>
                  <a:prstClr val="black"/>
                </a:solidFill>
                <a:cs typeface="Times New Roman" panose="02020603050405020304" pitchFamily="18" charset="0"/>
              </a:rPr>
              <a:t>quanto è </a:t>
            </a:r>
            <a:r>
              <a:rPr lang="it-IT" sz="1800" dirty="0" smtClean="0">
                <a:solidFill>
                  <a:prstClr val="black"/>
                </a:solidFill>
                <a:cs typeface="Times New Roman" panose="02020603050405020304" pitchFamily="18" charset="0"/>
              </a:rPr>
              <a:t>buono e affabile Dio, </a:t>
            </a:r>
            <a:r>
              <a:rPr lang="it-IT" sz="1800" dirty="0">
                <a:solidFill>
                  <a:prstClr val="black"/>
                </a:solidFill>
                <a:cs typeface="Times New Roman" panose="02020603050405020304" pitchFamily="18" charset="0"/>
              </a:rPr>
              <a:t>oh quanto è misericordioso verso chi a lui si converte di vero cuore! Or se tanto egli si è degnato di far con me, </a:t>
            </a:r>
            <a:r>
              <a:rPr lang="it-IT" sz="1800" dirty="0" smtClean="0">
                <a:solidFill>
                  <a:prstClr val="black"/>
                </a:solidFill>
                <a:cs typeface="Times New Roman" panose="02020603050405020304" pitchFamily="18" charset="0"/>
              </a:rPr>
              <a:t>dovete sperare</a:t>
            </a:r>
            <a:r>
              <a:rPr lang="it-IT" sz="1800" dirty="0">
                <a:solidFill>
                  <a:prstClr val="black"/>
                </a:solidFill>
                <a:cs typeface="Times New Roman" panose="02020603050405020304" pitchFamily="18" charset="0"/>
              </a:rPr>
              <a:t>, che </a:t>
            </a:r>
            <a:r>
              <a:rPr lang="it-IT" sz="1800" dirty="0" smtClean="0">
                <a:solidFill>
                  <a:prstClr val="black"/>
                </a:solidFill>
                <a:cs typeface="Times New Roman" panose="02020603050405020304" pitchFamily="18" charset="0"/>
              </a:rPr>
              <a:t>farà altrettanto </a:t>
            </a:r>
            <a:r>
              <a:rPr lang="it-IT" sz="1800" dirty="0">
                <a:solidFill>
                  <a:prstClr val="black"/>
                </a:solidFill>
                <a:cs typeface="Times New Roman" panose="02020603050405020304" pitchFamily="18" charset="0"/>
              </a:rPr>
              <a:t>con voi”!</a:t>
            </a:r>
          </a:p>
          <a:p>
            <a:pPr marL="0" lvl="0" indent="0">
              <a:lnSpc>
                <a:spcPct val="100000"/>
              </a:lnSpc>
              <a:spcBef>
                <a:spcPts val="0"/>
              </a:spcBef>
              <a:buNone/>
            </a:pPr>
            <a:endParaRPr lang="it-IT" sz="1800" dirty="0">
              <a:solidFill>
                <a:prstClr val="black"/>
              </a:solidFill>
            </a:endParaRPr>
          </a:p>
          <a:p>
            <a:pPr marL="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367" y="1793436"/>
            <a:ext cx="4888945" cy="4596731"/>
          </a:xfrm>
          <a:prstGeom prst="rect">
            <a:avLst/>
          </a:prstGeom>
        </p:spPr>
      </p:pic>
    </p:spTree>
    <p:extLst>
      <p:ext uri="{BB962C8B-B14F-4D97-AF65-F5344CB8AC3E}">
        <p14:creationId xmlns:p14="http://schemas.microsoft.com/office/powerpoint/2010/main" val="356696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567" y="170121"/>
            <a:ext cx="10907233" cy="1435507"/>
          </a:xfrm>
        </p:spPr>
        <p:txBody>
          <a:bodyPr>
            <a:normAutofit/>
          </a:bodyPr>
          <a:lstStyle/>
          <a:p>
            <a:pPr algn="ctr"/>
            <a:r>
              <a:rPr lang="it-IT" sz="4000" b="1" dirty="0">
                <a:solidFill>
                  <a:schemeClr val="accent1">
                    <a:lumMod val="75000"/>
                  </a:schemeClr>
                </a:solidFill>
                <a:latin typeface="Calibri Light" panose="020F0302020204030204" pitchFamily="34" charset="0"/>
                <a:cs typeface="Times New Roman" panose="02020603050405020304" pitchFamily="18" charset="0"/>
              </a:rPr>
              <a:t>La misericordia di Dio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è </a:t>
            </a:r>
            <a:r>
              <a:rPr lang="it-IT" sz="4000" b="1" dirty="0">
                <a:solidFill>
                  <a:schemeClr val="accent1">
                    <a:lumMod val="75000"/>
                  </a:schemeClr>
                </a:solidFill>
                <a:latin typeface="Calibri Light" panose="020F0302020204030204" pitchFamily="34" charset="0"/>
                <a:cs typeface="Times New Roman" panose="02020603050405020304" pitchFamily="18" charset="0"/>
              </a:rPr>
              <a:t>grande,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
            </a:r>
            <a:br>
              <a:rPr lang="it-IT" sz="4000" b="1" dirty="0" smtClean="0">
                <a:solidFill>
                  <a:schemeClr val="accent1">
                    <a:lumMod val="75000"/>
                  </a:schemeClr>
                </a:solidFill>
                <a:latin typeface="Calibri Light" panose="020F0302020204030204" pitchFamily="34" charset="0"/>
                <a:cs typeface="Times New Roman" panose="02020603050405020304" pitchFamily="18" charset="0"/>
              </a:rPr>
            </a:b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ma </a:t>
            </a:r>
            <a:r>
              <a:rPr lang="it-IT" sz="4000" b="1" dirty="0">
                <a:solidFill>
                  <a:schemeClr val="accent1">
                    <a:lumMod val="75000"/>
                  </a:schemeClr>
                </a:solidFill>
                <a:latin typeface="Calibri Light" panose="020F0302020204030204" pitchFamily="34" charset="0"/>
                <a:cs typeface="Times New Roman" panose="02020603050405020304" pitchFamily="18" charset="0"/>
              </a:rPr>
              <a:t>non dobbiamo </a:t>
            </a:r>
            <a:r>
              <a:rPr lang="it-IT" sz="4000" b="1" dirty="0" smtClean="0">
                <a:solidFill>
                  <a:schemeClr val="accent1">
                    <a:lumMod val="75000"/>
                  </a:schemeClr>
                </a:solidFill>
                <a:latin typeface="Calibri Light" panose="020F0302020204030204" pitchFamily="34" charset="0"/>
                <a:cs typeface="Times New Roman" panose="02020603050405020304" pitchFamily="18" charset="0"/>
              </a:rPr>
              <a:t>abusarne</a:t>
            </a:r>
            <a:endParaRPr lang="it-IT" sz="4000" b="1" dirty="0">
              <a:solidFill>
                <a:schemeClr val="accent1">
                  <a:lumMod val="75000"/>
                </a:schemeClr>
              </a:solidFill>
              <a:latin typeface="Calibri Light" panose="020F0302020204030204" pitchFamily="34" charset="0"/>
              <a:cs typeface="Times New Roman" panose="02020603050405020304" pitchFamily="18" charset="0"/>
            </a:endParaRPr>
          </a:p>
        </p:txBody>
      </p:sp>
      <p:sp>
        <p:nvSpPr>
          <p:cNvPr id="3" name="Segnaposto contenuto 2"/>
          <p:cNvSpPr>
            <a:spLocks noGrp="1"/>
          </p:cNvSpPr>
          <p:nvPr>
            <p:ph sz="half" idx="1"/>
          </p:nvPr>
        </p:nvSpPr>
        <p:spPr>
          <a:xfrm>
            <a:off x="446567" y="1605628"/>
            <a:ext cx="5541335" cy="4827070"/>
          </a:xfrm>
        </p:spPr>
        <p:txBody>
          <a:bodyPr>
            <a:normAutofit/>
          </a:bodyPr>
          <a:lstStyle/>
          <a:p>
            <a:pPr marL="0" lvl="0" indent="0">
              <a:lnSpc>
                <a:spcPct val="100000"/>
              </a:lnSpc>
              <a:spcBef>
                <a:spcPts val="600"/>
              </a:spcBef>
              <a:buNone/>
            </a:pPr>
            <a:r>
              <a:rPr lang="it-IT" sz="2400" dirty="0">
                <a:solidFill>
                  <a:prstClr val="black"/>
                </a:solidFill>
                <a:cs typeface="Times New Roman" panose="02020603050405020304" pitchFamily="18" charset="0"/>
              </a:rPr>
              <a:t>C</a:t>
            </a:r>
            <a:r>
              <a:rPr lang="it-IT" sz="2400" dirty="0" smtClean="0">
                <a:solidFill>
                  <a:prstClr val="black"/>
                </a:solidFill>
                <a:cs typeface="Times New Roman" panose="02020603050405020304" pitchFamily="18" charset="0"/>
              </a:rPr>
              <a:t>ome </a:t>
            </a:r>
            <a:r>
              <a:rPr lang="it-IT" sz="2400" dirty="0">
                <a:solidFill>
                  <a:prstClr val="black"/>
                </a:solidFill>
                <a:cs typeface="Times New Roman" panose="02020603050405020304" pitchFamily="18" charset="0"/>
              </a:rPr>
              <a:t>Papa Francesco, don Marcucci si rivolge ai confessori e li prega di accogliere con carità i peccatori pentiti e di consolarli con amorevolezza. </a:t>
            </a:r>
            <a:endParaRPr lang="it-IT" sz="2400" dirty="0" smtClean="0">
              <a:solidFill>
                <a:prstClr val="black"/>
              </a:solidFill>
              <a:cs typeface="Times New Roman" panose="02020603050405020304" pitchFamily="18" charset="0"/>
            </a:endParaRPr>
          </a:p>
          <a:p>
            <a:pPr marL="0" lvl="0" indent="0">
              <a:lnSpc>
                <a:spcPct val="100000"/>
              </a:lnSpc>
              <a:spcBef>
                <a:spcPts val="600"/>
              </a:spcBef>
              <a:buNone/>
            </a:pPr>
            <a:r>
              <a:rPr lang="it-IT" sz="2400" dirty="0" smtClean="0">
                <a:solidFill>
                  <a:prstClr val="black"/>
                </a:solidFill>
                <a:cs typeface="Times New Roman" panose="02020603050405020304" pitchFamily="18" charset="0"/>
              </a:rPr>
              <a:t>A </a:t>
            </a:r>
            <a:r>
              <a:rPr lang="it-IT" sz="2400" dirty="0">
                <a:solidFill>
                  <a:prstClr val="black"/>
                </a:solidFill>
                <a:cs typeface="Times New Roman" panose="02020603050405020304" pitchFamily="18" charset="0"/>
              </a:rPr>
              <a:t>questi </a:t>
            </a:r>
            <a:r>
              <a:rPr lang="it-IT" sz="2400" dirty="0" smtClean="0">
                <a:solidFill>
                  <a:prstClr val="black"/>
                </a:solidFill>
                <a:cs typeface="Times New Roman" panose="02020603050405020304" pitchFamily="18" charset="0"/>
              </a:rPr>
              <a:t>ultimi </a:t>
            </a:r>
            <a:r>
              <a:rPr lang="it-IT" sz="2400" dirty="0">
                <a:solidFill>
                  <a:prstClr val="black"/>
                </a:solidFill>
                <a:cs typeface="Times New Roman" panose="02020603050405020304" pitchFamily="18" charset="0"/>
              </a:rPr>
              <a:t>raccomanda viva confidenza nella Divina Misericordia, senza approfittare di essa. </a:t>
            </a:r>
            <a:endParaRPr lang="it-IT" sz="2400" dirty="0" smtClean="0">
              <a:solidFill>
                <a:prstClr val="black"/>
              </a:solidFill>
              <a:cs typeface="Times New Roman" panose="02020603050405020304" pitchFamily="18" charset="0"/>
            </a:endParaRPr>
          </a:p>
          <a:p>
            <a:pPr marL="0" lvl="0" indent="0">
              <a:lnSpc>
                <a:spcPct val="100000"/>
              </a:lnSpc>
              <a:spcBef>
                <a:spcPts val="600"/>
              </a:spcBef>
              <a:buNone/>
            </a:pPr>
            <a:r>
              <a:rPr lang="it-IT" sz="2400" dirty="0" smtClean="0">
                <a:solidFill>
                  <a:prstClr val="black"/>
                </a:solidFill>
                <a:cs typeface="Times New Roman" panose="02020603050405020304" pitchFamily="18" charset="0"/>
              </a:rPr>
              <a:t>Non </a:t>
            </a:r>
            <a:r>
              <a:rPr lang="it-IT" sz="2400" dirty="0">
                <a:solidFill>
                  <a:prstClr val="black"/>
                </a:solidFill>
                <a:cs typeface="Times New Roman" panose="02020603050405020304" pitchFamily="18" charset="0"/>
              </a:rPr>
              <a:t>vi è empietà più grande che </a:t>
            </a:r>
            <a:r>
              <a:rPr lang="it-IT" sz="2400" dirty="0" smtClean="0">
                <a:solidFill>
                  <a:prstClr val="black"/>
                </a:solidFill>
                <a:cs typeface="Times New Roman" panose="02020603050405020304" pitchFamily="18" charset="0"/>
              </a:rPr>
              <a:t>offendere </a:t>
            </a:r>
            <a:r>
              <a:rPr lang="it-IT" sz="2400" dirty="0">
                <a:solidFill>
                  <a:prstClr val="black"/>
                </a:solidFill>
                <a:cs typeface="Times New Roman" panose="02020603050405020304" pitchFamily="18" charset="0"/>
              </a:rPr>
              <a:t>Dio, perché è misericordioso e buono</a:t>
            </a:r>
            <a:r>
              <a:rPr lang="it-IT" sz="2400" dirty="0" smtClean="0">
                <a:solidFill>
                  <a:prstClr val="black"/>
                </a:solidFill>
                <a:cs typeface="Times New Roman" panose="02020603050405020304" pitchFamily="18" charset="0"/>
              </a:rPr>
              <a:t>.</a:t>
            </a:r>
          </a:p>
          <a:p>
            <a:pPr marL="0" lvl="0" indent="0">
              <a:lnSpc>
                <a:spcPct val="100000"/>
              </a:lnSpc>
              <a:spcBef>
                <a:spcPts val="600"/>
              </a:spcBef>
              <a:buNone/>
            </a:pPr>
            <a:r>
              <a:rPr lang="it-IT" sz="2400" dirty="0" smtClean="0">
                <a:solidFill>
                  <a:prstClr val="black"/>
                </a:solidFill>
                <a:cs typeface="Times New Roman" panose="02020603050405020304" pitchFamily="18" charset="0"/>
              </a:rPr>
              <a:t>Il </a:t>
            </a:r>
            <a:r>
              <a:rPr lang="it-IT" sz="2400" dirty="0">
                <a:solidFill>
                  <a:prstClr val="black"/>
                </a:solidFill>
                <a:cs typeface="Times New Roman" panose="02020603050405020304" pitchFamily="18" charset="0"/>
              </a:rPr>
              <a:t>saper che egli è buono ci deve spronare a riamarlo e a pentirci sempre più di averlo offeso. </a:t>
            </a:r>
          </a:p>
          <a:p>
            <a:pPr marL="0" indent="0">
              <a:buNone/>
            </a:pPr>
            <a:endParaRPr lang="it-IT" dirty="0"/>
          </a:p>
        </p:txBody>
      </p:sp>
      <p:sp>
        <p:nvSpPr>
          <p:cNvPr id="4" name="Segnaposto contenuto 3"/>
          <p:cNvSpPr>
            <a:spLocks noGrp="1"/>
          </p:cNvSpPr>
          <p:nvPr>
            <p:ph sz="half" idx="2"/>
          </p:nvPr>
        </p:nvSpPr>
        <p:spPr/>
        <p:txBody>
          <a:bodyPr/>
          <a:lstStyle/>
          <a:p>
            <a:pPr marL="0" indent="0">
              <a:buNone/>
            </a:pPr>
            <a:endParaRPr lang="it-IT" dirty="0"/>
          </a:p>
        </p:txBody>
      </p:sp>
      <p:pic>
        <p:nvPicPr>
          <p:cNvPr id="8" name="Picture 2" descr="http://4.bp.blogspot.com/_IvzJFy1tQ7M/TM8y5g-4dhI/AAAAAAAAAJ0/0-QuL6Nea0g/s1600/abbracc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5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4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«Fate </a:t>
            </a:r>
            <a:r>
              <a:rPr lang="it-IT" b="1" dirty="0">
                <a:solidFill>
                  <a:srgbClr val="0070C0"/>
                </a:solidFill>
              </a:rPr>
              <a:t>quello che Gesù vi dirà</a:t>
            </a:r>
            <a:r>
              <a:rPr lang="it-IT" b="1" dirty="0" smtClean="0">
                <a:solidFill>
                  <a:srgbClr val="0070C0"/>
                </a:solidFill>
              </a:rPr>
              <a:t>»</a:t>
            </a:r>
            <a:endParaRPr lang="it-IT" dirty="0"/>
          </a:p>
        </p:txBody>
      </p:sp>
      <p:sp>
        <p:nvSpPr>
          <p:cNvPr id="3" name="Segnaposto contenuto 2"/>
          <p:cNvSpPr>
            <a:spLocks noGrp="1"/>
          </p:cNvSpPr>
          <p:nvPr>
            <p:ph sz="half" idx="1"/>
          </p:nvPr>
        </p:nvSpPr>
        <p:spPr>
          <a:xfrm>
            <a:off x="457200" y="1690688"/>
            <a:ext cx="5181600" cy="4351338"/>
          </a:xfrm>
        </p:spPr>
        <p:txBody>
          <a:bodyPr>
            <a:normAutofit/>
          </a:bodyPr>
          <a:lstStyle/>
          <a:p>
            <a:pPr marL="0" indent="0">
              <a:buNone/>
            </a:pPr>
            <a:r>
              <a:rPr lang="it-IT" dirty="0" smtClean="0">
                <a:solidFill>
                  <a:srgbClr val="FF0000"/>
                </a:solidFill>
              </a:rPr>
              <a:t>All’adultera Gesù dice</a:t>
            </a:r>
            <a:r>
              <a:rPr lang="it-IT" dirty="0" smtClean="0"/>
              <a:t>: </a:t>
            </a:r>
          </a:p>
          <a:p>
            <a:pPr marL="0" indent="0">
              <a:buNone/>
            </a:pPr>
            <a:r>
              <a:rPr lang="it-IT" dirty="0" smtClean="0"/>
              <a:t>Va’ in pace e non peccare più!</a:t>
            </a:r>
          </a:p>
          <a:p>
            <a:pPr marL="0" indent="0">
              <a:buNone/>
            </a:pPr>
            <a:endParaRPr lang="it-IT" dirty="0" smtClean="0">
              <a:solidFill>
                <a:srgbClr val="FF0000"/>
              </a:solidFill>
            </a:endParaRPr>
          </a:p>
          <a:p>
            <a:pPr marL="0" indent="0">
              <a:buNone/>
            </a:pPr>
            <a:r>
              <a:rPr lang="it-IT" dirty="0" smtClean="0">
                <a:solidFill>
                  <a:srgbClr val="FF0000"/>
                </a:solidFill>
              </a:rPr>
              <a:t>A Maria Maddalena:</a:t>
            </a:r>
          </a:p>
          <a:p>
            <a:pPr marL="0" indent="0">
              <a:buNone/>
            </a:pPr>
            <a:r>
              <a:rPr lang="it-IT" dirty="0" smtClean="0">
                <a:solidFill>
                  <a:srgbClr val="000000"/>
                </a:solidFill>
              </a:rPr>
              <a:t>La </a:t>
            </a:r>
            <a:r>
              <a:rPr lang="it-IT" dirty="0">
                <a:solidFill>
                  <a:srgbClr val="000000"/>
                </a:solidFill>
              </a:rPr>
              <a:t>tua fede ti ha salvata; va' in pace</a:t>
            </a:r>
            <a:r>
              <a:rPr lang="it-IT" dirty="0" smtClean="0">
                <a:solidFill>
                  <a:srgbClr val="000000"/>
                </a:solidFill>
              </a:rPr>
              <a:t>! </a:t>
            </a:r>
            <a:r>
              <a:rPr lang="it-IT" dirty="0">
                <a:solidFill>
                  <a:srgbClr val="000000"/>
                </a:solidFill>
              </a:rPr>
              <a:t>(Lc 7,36-50). </a:t>
            </a:r>
            <a:endParaRPr lang="it-IT" dirty="0" smtClean="0">
              <a:solidFill>
                <a:srgbClr val="000000"/>
              </a:solidFill>
            </a:endParaRPr>
          </a:p>
          <a:p>
            <a:pPr marL="0" indent="0">
              <a:buNone/>
            </a:pPr>
            <a:r>
              <a:rPr lang="it-IT" dirty="0" smtClean="0">
                <a:solidFill>
                  <a:srgbClr val="000000"/>
                </a:solidFill>
              </a:rPr>
              <a:t>E, rivolto </a:t>
            </a:r>
            <a:r>
              <a:rPr lang="it-IT" dirty="0">
                <a:solidFill>
                  <a:srgbClr val="000000"/>
                </a:solidFill>
              </a:rPr>
              <a:t>ai </a:t>
            </a:r>
            <a:r>
              <a:rPr lang="it-IT" dirty="0" smtClean="0">
                <a:solidFill>
                  <a:srgbClr val="000000"/>
                </a:solidFill>
              </a:rPr>
              <a:t>commensali:</a:t>
            </a:r>
          </a:p>
          <a:p>
            <a:pPr marL="0" indent="0">
              <a:buNone/>
            </a:pPr>
            <a:r>
              <a:rPr lang="it-IT" dirty="0" smtClean="0">
                <a:solidFill>
                  <a:srgbClr val="000000"/>
                </a:solidFill>
              </a:rPr>
              <a:t>Le </a:t>
            </a:r>
            <a:r>
              <a:rPr lang="it-IT" dirty="0">
                <a:solidFill>
                  <a:srgbClr val="000000"/>
                </a:solidFill>
              </a:rPr>
              <a:t>sono perdonati i suoi molti peccati, perché ha molto amato. </a:t>
            </a:r>
            <a:endParaRPr lang="it-IT" dirty="0"/>
          </a:p>
          <a:p>
            <a:pPr marL="0" indent="0">
              <a:buNone/>
            </a:pPr>
            <a:endParaRPr lang="it-IT" dirty="0"/>
          </a:p>
        </p:txBody>
      </p:sp>
      <p:pic>
        <p:nvPicPr>
          <p:cNvPr id="5" name="Picture 2" descr="https://sp.yimg.com/xj/th?id=OIP.Mdd85535d2e2a9976ca15f1a23ec4227eo0&amp;pid=15.1&amp;P=0&amp;w=300&amp;h=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4221" y="1825626"/>
            <a:ext cx="377271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602673" y="2551837"/>
            <a:ext cx="5185063" cy="1200329"/>
          </a:xfrm>
          <a:prstGeom prst="rect">
            <a:avLst/>
          </a:prstGeom>
        </p:spPr>
        <p:txBody>
          <a:bodyPr wrap="square">
            <a:spAutoFit/>
          </a:bodyPr>
          <a:lstStyle/>
          <a:p>
            <a:endParaRPr lang="it-IT" dirty="0" smtClean="0">
              <a:solidFill>
                <a:srgbClr val="000000"/>
              </a:solidFill>
              <a:latin typeface="Helvetica Neue"/>
            </a:endParaRPr>
          </a:p>
          <a:p>
            <a:endParaRPr lang="it-IT" dirty="0">
              <a:solidFill>
                <a:srgbClr val="000000"/>
              </a:solidFill>
              <a:latin typeface="Helvetica Neue"/>
            </a:endParaRPr>
          </a:p>
          <a:p>
            <a:endParaRPr lang="it-IT" dirty="0" smtClean="0">
              <a:solidFill>
                <a:srgbClr val="000000"/>
              </a:solidFill>
              <a:latin typeface="Helvetica Neue"/>
            </a:endParaRPr>
          </a:p>
          <a:p>
            <a:endParaRPr lang="it-IT" dirty="0">
              <a:solidFill>
                <a:srgbClr val="000000"/>
              </a:solidFill>
              <a:latin typeface="Helvetica Neue"/>
            </a:endParaRPr>
          </a:p>
        </p:txBody>
      </p:sp>
    </p:spTree>
    <p:extLst>
      <p:ext uri="{BB962C8B-B14F-4D97-AF65-F5344CB8AC3E}">
        <p14:creationId xmlns:p14="http://schemas.microsoft.com/office/powerpoint/2010/main" val="116522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0070C0"/>
                </a:solidFill>
              </a:rPr>
              <a:t>F</a:t>
            </a:r>
            <a:r>
              <a:rPr lang="it-IT" b="1" dirty="0" smtClean="0">
                <a:solidFill>
                  <a:srgbClr val="0070C0"/>
                </a:solidFill>
              </a:rPr>
              <a:t>ate </a:t>
            </a:r>
            <a:r>
              <a:rPr lang="it-IT" b="1" dirty="0">
                <a:solidFill>
                  <a:srgbClr val="0070C0"/>
                </a:solidFill>
              </a:rPr>
              <a:t>come Gesù </a:t>
            </a:r>
            <a:r>
              <a:rPr lang="it-IT" b="1" dirty="0" smtClean="0">
                <a:solidFill>
                  <a:srgbClr val="0070C0"/>
                </a:solidFill>
              </a:rPr>
              <a:t>fa: trattare gli altri con la sua misericordia</a:t>
            </a:r>
            <a:endParaRPr lang="it-IT" dirty="0"/>
          </a:p>
        </p:txBody>
      </p:sp>
      <p:pic>
        <p:nvPicPr>
          <p:cNvPr id="1026" name="Picture 2" descr="https://setimodia.files.wordpress.com/2011/05/parc3a1bola-do-credor-incompassiv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3845" y="2026228"/>
            <a:ext cx="5292181" cy="4328390"/>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4"/>
          <p:cNvSpPr>
            <a:spLocks noGrp="1"/>
          </p:cNvSpPr>
          <p:nvPr>
            <p:ph sz="half" idx="1"/>
          </p:nvPr>
        </p:nvSpPr>
        <p:spPr>
          <a:xfrm>
            <a:off x="550717" y="1911927"/>
            <a:ext cx="5912427" cy="4520046"/>
          </a:xfrm>
        </p:spPr>
        <p:txBody>
          <a:bodyPr>
            <a:noAutofit/>
          </a:bodyPr>
          <a:lstStyle/>
          <a:p>
            <a:pPr marL="0" indent="0" algn="just">
              <a:buNone/>
            </a:pPr>
            <a:r>
              <a:rPr lang="it-IT" sz="1800" dirty="0" smtClean="0"/>
              <a:t>Il servo a cui era stata condonata una cifra molto alta non fu capace di condonare un suo servo che gli doveva una somma molto inferiore, anzi  afferratolo</a:t>
            </a:r>
            <a:r>
              <a:rPr lang="it-IT" sz="1800" dirty="0"/>
              <a:t>, lo soffocava e diceva: Paga quel che devi! Il suo compagno, gettatosi a terra, lo supplicava dicendo: Abbi pazienza con me e ti rifonderò il debito. Ma egli non volle esaudirlo, andò e lo fece gettare in carcere, fino a che non avesse pagato il debito.</a:t>
            </a:r>
          </a:p>
          <a:p>
            <a:pPr marL="0" indent="0" algn="just">
              <a:buNone/>
            </a:pPr>
            <a:r>
              <a:rPr lang="it-IT" sz="1800" dirty="0"/>
              <a:t>Visto quel che accadeva, gli altri servi furono addolorati e andarono a riferire al loro padrone tutto l'accaduto. Allora il padrone fece chiamare quell'uomo e gli disse: Servo malvagio, io ti ho condonato tutto il debito perché mi hai pregato. Non dovevi forse anche tu aver pietà del tuo compagno, così come io ho avuto pietà di te? E, sdegnato, il padrone lo diede in mano agli aguzzini, finché non gli avesse restituito tutto il dovuto.</a:t>
            </a:r>
          </a:p>
          <a:p>
            <a:pPr marL="0" indent="0" algn="just">
              <a:buNone/>
            </a:pPr>
            <a:r>
              <a:rPr lang="it-IT" sz="1800" dirty="0"/>
              <a:t>Così anche il mio Padre celeste farà a ciascuno di voi, se non perdonerete di cuore al vostro fratello »   (Matteo 18,23-35)</a:t>
            </a:r>
          </a:p>
        </p:txBody>
      </p:sp>
    </p:spTree>
    <p:extLst>
      <p:ext uri="{BB962C8B-B14F-4D97-AF65-F5344CB8AC3E}">
        <p14:creationId xmlns:p14="http://schemas.microsoft.com/office/powerpoint/2010/main" val="264427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1210" y="549066"/>
            <a:ext cx="10079636" cy="5503768"/>
          </a:xfrm>
        </p:spPr>
      </p:pic>
      <p:sp>
        <p:nvSpPr>
          <p:cNvPr id="9" name="Rettangolo 8"/>
          <p:cNvSpPr/>
          <p:nvPr/>
        </p:nvSpPr>
        <p:spPr>
          <a:xfrm>
            <a:off x="1059873" y="800100"/>
            <a:ext cx="10276609" cy="2803844"/>
          </a:xfrm>
          <a:prstGeom prst="rect">
            <a:avLst/>
          </a:prstGeom>
        </p:spPr>
        <p:txBody>
          <a:bodyPr wrap="square">
            <a:spAutoFit/>
          </a:bodyPr>
          <a:lstStyle/>
          <a:p>
            <a:pPr lvl="0">
              <a:lnSpc>
                <a:spcPct val="90000"/>
              </a:lnSpc>
              <a:spcBef>
                <a:spcPts val="1000"/>
              </a:spcBef>
            </a:pPr>
            <a:r>
              <a:rPr lang="it-IT" sz="2800" dirty="0">
                <a:solidFill>
                  <a:prstClr val="black"/>
                </a:solidFill>
              </a:rPr>
              <a:t>E’ la forza della </a:t>
            </a:r>
            <a:r>
              <a:rPr lang="it-IT" sz="2800" dirty="0" smtClean="0">
                <a:solidFill>
                  <a:prstClr val="black"/>
                </a:solidFill>
              </a:rPr>
              <a:t>Primavera che </a:t>
            </a:r>
            <a:r>
              <a:rPr lang="it-IT" sz="2800" dirty="0">
                <a:solidFill>
                  <a:prstClr val="black"/>
                </a:solidFill>
              </a:rPr>
              <a:t>ci fa ritrovare qui, anno dopo anno, </a:t>
            </a:r>
            <a:br>
              <a:rPr lang="it-IT" sz="2800" dirty="0">
                <a:solidFill>
                  <a:prstClr val="black"/>
                </a:solidFill>
              </a:rPr>
            </a:br>
            <a:r>
              <a:rPr lang="it-IT" sz="2800" dirty="0">
                <a:solidFill>
                  <a:prstClr val="black"/>
                </a:solidFill>
              </a:rPr>
              <a:t>dopo rigidi inverni e afose estati</a:t>
            </a:r>
            <a:r>
              <a:rPr lang="it-IT" sz="2800" dirty="0" smtClean="0">
                <a:solidFill>
                  <a:prstClr val="black"/>
                </a:solidFill>
              </a:rPr>
              <a:t>…</a:t>
            </a:r>
            <a:endParaRPr lang="it-IT" dirty="0" smtClean="0">
              <a:solidFill>
                <a:prstClr val="black"/>
              </a:solidFill>
            </a:endParaRPr>
          </a:p>
          <a:p>
            <a:pPr lvl="0">
              <a:lnSpc>
                <a:spcPct val="90000"/>
              </a:lnSpc>
              <a:spcBef>
                <a:spcPts val="1000"/>
              </a:spcBef>
            </a:pPr>
            <a:r>
              <a:rPr lang="it-IT" sz="2800" dirty="0" smtClean="0">
                <a:solidFill>
                  <a:prstClr val="black"/>
                </a:solidFill>
              </a:rPr>
              <a:t>Bentornate</a:t>
            </a:r>
            <a:r>
              <a:rPr lang="it-IT" sz="2800" dirty="0">
                <a:solidFill>
                  <a:prstClr val="black"/>
                </a:solidFill>
              </a:rPr>
              <a:t>, bentornati, ben rivisti</a:t>
            </a:r>
            <a:r>
              <a:rPr lang="it-IT" sz="2800" dirty="0" smtClean="0">
                <a:solidFill>
                  <a:prstClr val="black"/>
                </a:solidFill>
              </a:rPr>
              <a:t>!... Siamo amici</a:t>
            </a:r>
            <a:r>
              <a:rPr lang="it-IT" sz="2800" dirty="0">
                <a:solidFill>
                  <a:prstClr val="black"/>
                </a:solidFill>
              </a:rPr>
              <a:t>.</a:t>
            </a:r>
            <a:endParaRPr lang="it-IT" sz="2800" dirty="0" smtClean="0">
              <a:solidFill>
                <a:prstClr val="black"/>
              </a:solidFill>
            </a:endParaRPr>
          </a:p>
          <a:p>
            <a:pPr lvl="0">
              <a:lnSpc>
                <a:spcPct val="90000"/>
              </a:lnSpc>
              <a:spcBef>
                <a:spcPts val="1000"/>
              </a:spcBef>
            </a:pPr>
            <a:r>
              <a:rPr lang="it-IT" sz="2800" dirty="0">
                <a:solidFill>
                  <a:prstClr val="black"/>
                </a:solidFill>
              </a:rPr>
              <a:t>Siamo insieme per sentire la forza della primavera,</a:t>
            </a:r>
          </a:p>
          <a:p>
            <a:pPr lvl="0">
              <a:lnSpc>
                <a:spcPct val="90000"/>
              </a:lnSpc>
              <a:spcBef>
                <a:spcPts val="1000"/>
              </a:spcBef>
            </a:pPr>
            <a:r>
              <a:rPr lang="it-IT" sz="2800" dirty="0">
                <a:solidFill>
                  <a:prstClr val="black"/>
                </a:solidFill>
              </a:rPr>
              <a:t>della vita nuova, del profumo della resurrezione </a:t>
            </a:r>
            <a:br>
              <a:rPr lang="it-IT" sz="2800" dirty="0">
                <a:solidFill>
                  <a:prstClr val="black"/>
                </a:solidFill>
              </a:rPr>
            </a:br>
            <a:r>
              <a:rPr lang="it-IT" sz="2800" dirty="0">
                <a:solidFill>
                  <a:prstClr val="black"/>
                </a:solidFill>
              </a:rPr>
              <a:t>e affidarci ai suoi miracoli… </a:t>
            </a:r>
          </a:p>
        </p:txBody>
      </p:sp>
    </p:spTree>
    <p:extLst>
      <p:ext uri="{BB962C8B-B14F-4D97-AF65-F5344CB8AC3E}">
        <p14:creationId xmlns:p14="http://schemas.microsoft.com/office/powerpoint/2010/main" val="2288210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accent1">
                    <a:lumMod val="75000"/>
                  </a:schemeClr>
                </a:solidFill>
              </a:rPr>
              <a:t>Rimetti a noi i nostri debiti come noi li rimettiamo ai nostri debitori</a:t>
            </a:r>
            <a:endParaRPr lang="it-IT" b="1" dirty="0">
              <a:solidFill>
                <a:schemeClr val="accent1">
                  <a:lumMod val="75000"/>
                </a:schemeClr>
              </a:solidFill>
            </a:endParaRPr>
          </a:p>
        </p:txBody>
      </p:sp>
      <p:sp>
        <p:nvSpPr>
          <p:cNvPr id="3" name="Segnaposto contenuto 2"/>
          <p:cNvSpPr>
            <a:spLocks noGrp="1"/>
          </p:cNvSpPr>
          <p:nvPr>
            <p:ph sz="half" idx="1"/>
          </p:nvPr>
        </p:nvSpPr>
        <p:spPr>
          <a:xfrm>
            <a:off x="838199" y="1825625"/>
            <a:ext cx="6144491" cy="4351338"/>
          </a:xfrm>
        </p:spPr>
        <p:txBody>
          <a:bodyPr>
            <a:normAutofit/>
          </a:bodyPr>
          <a:lstStyle/>
          <a:p>
            <a:pPr marL="0" indent="0">
              <a:buNone/>
            </a:pPr>
            <a:r>
              <a:rPr lang="it-IT" i="1" dirty="0"/>
              <a:t>Ti prego, gran Padre delle Misericordie, di tenere sempre da me lontano ogni odio, ogni inimicizia, ogni spirito di vendetta. </a:t>
            </a:r>
            <a:endParaRPr lang="it-IT" i="1" dirty="0" smtClean="0"/>
          </a:p>
          <a:p>
            <a:pPr marL="0" indent="0">
              <a:buNone/>
            </a:pPr>
            <a:r>
              <a:rPr lang="it-IT" i="1" dirty="0" smtClean="0"/>
              <a:t>Ti </a:t>
            </a:r>
            <a:r>
              <a:rPr lang="it-IT" i="1" dirty="0"/>
              <a:t>supplico di darmi sempre un cuore umile, mansueto, caritatevole, pacifico, perché possa amare sinceramente chiunque mi offenda e beneficarlo per amor tuo. E possa dire con il tuo aiuto: Rimetti i miei debiti, come io li rimetto.</a:t>
            </a:r>
          </a:p>
          <a:p>
            <a:pPr marL="0" indent="0">
              <a:buNone/>
            </a:pP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12626" y="1953491"/>
            <a:ext cx="3841173" cy="4077771"/>
          </a:xfrm>
        </p:spPr>
      </p:pic>
    </p:spTree>
    <p:extLst>
      <p:ext uri="{BB962C8B-B14F-4D97-AF65-F5344CB8AC3E}">
        <p14:creationId xmlns:p14="http://schemas.microsoft.com/office/powerpoint/2010/main" val="98862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1">
                    <a:lumMod val="75000"/>
                  </a:schemeClr>
                </a:solidFill>
              </a:rPr>
              <a:t>Padre </a:t>
            </a:r>
            <a:r>
              <a:rPr lang="it-IT" b="1" dirty="0" smtClean="0">
                <a:solidFill>
                  <a:schemeClr val="accent1">
                    <a:lumMod val="75000"/>
                  </a:schemeClr>
                </a:solidFill>
              </a:rPr>
              <a:t>Nostro</a:t>
            </a:r>
            <a:endParaRPr lang="it-IT" b="1" dirty="0">
              <a:solidFill>
                <a:schemeClr val="accent1">
                  <a:lumMod val="75000"/>
                </a:schemeClr>
              </a:solidFill>
            </a:endParaRPr>
          </a:p>
        </p:txBody>
      </p:sp>
      <p:sp>
        <p:nvSpPr>
          <p:cNvPr id="3" name="Segnaposto contenuto 2"/>
          <p:cNvSpPr>
            <a:spLocks noGrp="1"/>
          </p:cNvSpPr>
          <p:nvPr>
            <p:ph sz="half" idx="1"/>
          </p:nvPr>
        </p:nvSpPr>
        <p:spPr>
          <a:xfrm>
            <a:off x="838200" y="1825625"/>
            <a:ext cx="5521036" cy="4351338"/>
          </a:xfrm>
        </p:spPr>
        <p:txBody>
          <a:bodyPr>
            <a:normAutofit fontScale="85000" lnSpcReduction="20000"/>
          </a:bodyPr>
          <a:lstStyle/>
          <a:p>
            <a:pPr marL="0" indent="0">
              <a:buNone/>
            </a:pPr>
            <a:r>
              <a:rPr lang="it-IT" dirty="0"/>
              <a:t>Padre Nostro, Padre </a:t>
            </a:r>
            <a:r>
              <a:rPr lang="it-IT" dirty="0" smtClean="0"/>
              <a:t>tutta </a:t>
            </a:r>
            <a:r>
              <a:rPr lang="it-IT" dirty="0"/>
              <a:t>Carità, </a:t>
            </a:r>
            <a:endParaRPr lang="it-IT" dirty="0" smtClean="0"/>
          </a:p>
          <a:p>
            <a:pPr marL="0" indent="0">
              <a:buNone/>
            </a:pPr>
            <a:r>
              <a:rPr lang="it-IT" dirty="0" smtClean="0"/>
              <a:t>Padre </a:t>
            </a:r>
            <a:r>
              <a:rPr lang="it-IT" dirty="0"/>
              <a:t>universale di tutti, </a:t>
            </a:r>
            <a:endParaRPr lang="it-IT" dirty="0" smtClean="0"/>
          </a:p>
          <a:p>
            <a:pPr marL="0" indent="0">
              <a:buNone/>
            </a:pPr>
            <a:r>
              <a:rPr lang="it-IT" dirty="0" smtClean="0"/>
              <a:t>Padre </a:t>
            </a:r>
            <a:r>
              <a:rPr lang="it-IT" dirty="0"/>
              <a:t>con tutti benigno, grazioso, caritatevole. </a:t>
            </a:r>
            <a:endParaRPr lang="it-IT" dirty="0" smtClean="0"/>
          </a:p>
          <a:p>
            <a:pPr marL="0" indent="0">
              <a:buNone/>
            </a:pPr>
            <a:r>
              <a:rPr lang="it-IT" dirty="0" smtClean="0"/>
              <a:t>Padre veramente </a:t>
            </a:r>
            <a:r>
              <a:rPr lang="it-IT" dirty="0"/>
              <a:t>Nostro, perché </a:t>
            </a:r>
            <a:r>
              <a:rPr lang="it-IT" dirty="0" smtClean="0"/>
              <a:t>Padre dei </a:t>
            </a:r>
            <a:r>
              <a:rPr lang="it-IT" dirty="0"/>
              <a:t>miei Conoscenti, del mio Prossimo e di </a:t>
            </a:r>
            <a:r>
              <a:rPr lang="it-IT" dirty="0" smtClean="0"/>
              <a:t>tutti; </a:t>
            </a:r>
            <a:r>
              <a:rPr lang="it-IT" dirty="0"/>
              <a:t>tutto Amore per ciascuno come fosse solo.</a:t>
            </a:r>
          </a:p>
          <a:p>
            <a:pPr marL="0" indent="0">
              <a:buNone/>
            </a:pPr>
            <a:r>
              <a:rPr lang="it-IT" i="1" dirty="0"/>
              <a:t>O Dio d’ infinita e singolare carità, dammi lo Spirito di vera carità verso te e verso il mio prossimo per amor tuo. </a:t>
            </a:r>
            <a:endParaRPr lang="it-IT" i="1" dirty="0" smtClean="0"/>
          </a:p>
          <a:p>
            <a:pPr marL="0" indent="0">
              <a:buNone/>
            </a:pPr>
            <a:r>
              <a:rPr lang="it-IT" i="1" dirty="0"/>
              <a:t>S</a:t>
            </a:r>
            <a:r>
              <a:rPr lang="it-IT" i="1" dirty="0" smtClean="0"/>
              <a:t>e </a:t>
            </a:r>
            <a:r>
              <a:rPr lang="it-IT" i="1" dirty="0"/>
              <a:t>io non avrò tale carità, mi sarà inutile ogni altro bene, anche se avessi il dono di miracoli, di profezie e di </a:t>
            </a:r>
            <a:r>
              <a:rPr lang="it-IT" i="1" dirty="0" smtClean="0"/>
              <a:t>rivelazioni.  </a:t>
            </a:r>
            <a:endParaRPr lang="it-IT" dirty="0"/>
          </a:p>
          <a:p>
            <a:endParaRPr lang="it-IT" dirty="0"/>
          </a:p>
        </p:txBody>
      </p:sp>
      <p:pic>
        <p:nvPicPr>
          <p:cNvPr id="3076" name="Picture 4" descr="https://sp.yimg.com/xj/th?id=OIP.M3fe00e454b6124adb7a72e3c141bf834o0&amp;pid=15.1&amp;P=0&amp;w=300&amp;h=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3082" y="2244797"/>
            <a:ext cx="4360718" cy="322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050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accent1">
                    <a:lumMod val="75000"/>
                  </a:schemeClr>
                </a:solidFill>
              </a:rPr>
              <a:t>Per concludere</a:t>
            </a:r>
            <a:endParaRPr lang="it-IT" b="1" dirty="0">
              <a:solidFill>
                <a:schemeClr val="accent1">
                  <a:lumMod val="75000"/>
                </a:schemeClr>
              </a:solidFill>
            </a:endParaRPr>
          </a:p>
        </p:txBody>
      </p:sp>
      <p:sp>
        <p:nvSpPr>
          <p:cNvPr id="4" name="Segnaposto contenuto 3"/>
          <p:cNvSpPr>
            <a:spLocks noGrp="1"/>
          </p:cNvSpPr>
          <p:nvPr>
            <p:ph sz="half" idx="2"/>
          </p:nvPr>
        </p:nvSpPr>
        <p:spPr>
          <a:xfrm>
            <a:off x="529936" y="1825625"/>
            <a:ext cx="10823864" cy="4351338"/>
          </a:xfrm>
        </p:spPr>
        <p:txBody>
          <a:bodyPr>
            <a:noAutofit/>
          </a:bodyPr>
          <a:lstStyle/>
          <a:p>
            <a:pPr marL="0" indent="0">
              <a:lnSpc>
                <a:spcPct val="120000"/>
              </a:lnSpc>
              <a:buNone/>
            </a:pPr>
            <a:r>
              <a:rPr lang="it-IT" b="1" dirty="0" smtClean="0">
                <a:solidFill>
                  <a:schemeClr val="accent1">
                    <a:lumMod val="75000"/>
                  </a:schemeClr>
                </a:solidFill>
              </a:rPr>
              <a:t>L’essenza di Dio è un amore incondizionato e misericordioso di Padre, </a:t>
            </a:r>
          </a:p>
          <a:p>
            <a:pPr marL="0" indent="0">
              <a:lnSpc>
                <a:spcPct val="120000"/>
              </a:lnSpc>
              <a:buNone/>
            </a:pPr>
            <a:r>
              <a:rPr lang="it-IT" b="1" dirty="0" smtClean="0">
                <a:solidFill>
                  <a:schemeClr val="accent1">
                    <a:lumMod val="75000"/>
                  </a:schemeClr>
                </a:solidFill>
              </a:rPr>
              <a:t>Che, spesso, ci fa sperimentare attraverso Maria.</a:t>
            </a:r>
          </a:p>
          <a:p>
            <a:pPr marL="0" indent="0" algn="ctr">
              <a:lnSpc>
                <a:spcPct val="120000"/>
              </a:lnSpc>
              <a:buNone/>
            </a:pPr>
            <a:r>
              <a:rPr lang="it-IT" b="1" dirty="0">
                <a:solidFill>
                  <a:srgbClr val="FF0000"/>
                </a:solidFill>
              </a:rPr>
              <a:t>Dopo averci creati, </a:t>
            </a:r>
            <a:r>
              <a:rPr lang="it-IT" b="1" dirty="0" smtClean="0">
                <a:solidFill>
                  <a:srgbClr val="FF0000"/>
                </a:solidFill>
              </a:rPr>
              <a:t>Dio </a:t>
            </a:r>
            <a:r>
              <a:rPr lang="it-IT" b="1" dirty="0">
                <a:solidFill>
                  <a:srgbClr val="FF0000"/>
                </a:solidFill>
              </a:rPr>
              <a:t>ci dimostra la sua </a:t>
            </a:r>
            <a:r>
              <a:rPr lang="it-IT" b="1" dirty="0" smtClean="0">
                <a:solidFill>
                  <a:srgbClr val="FF0000"/>
                </a:solidFill>
              </a:rPr>
              <a:t>misericordia</a:t>
            </a:r>
          </a:p>
          <a:p>
            <a:pPr marL="0" indent="0" algn="ctr">
              <a:lnSpc>
                <a:spcPct val="130000"/>
              </a:lnSpc>
              <a:buNone/>
            </a:pPr>
            <a:r>
              <a:rPr lang="it-IT" b="1" dirty="0" smtClean="0">
                <a:solidFill>
                  <a:srgbClr val="FF0000"/>
                </a:solidFill>
              </a:rPr>
              <a:t>nel </a:t>
            </a:r>
            <a:r>
              <a:rPr lang="it-IT" b="1" i="1" dirty="0" smtClean="0">
                <a:solidFill>
                  <a:srgbClr val="FF0000"/>
                </a:solidFill>
              </a:rPr>
              <a:t>cercarci, nell’aspettarci, </a:t>
            </a:r>
            <a:r>
              <a:rPr lang="it-IT" b="1" dirty="0">
                <a:solidFill>
                  <a:srgbClr val="FF0000"/>
                </a:solidFill>
              </a:rPr>
              <a:t>nell’</a:t>
            </a:r>
            <a:r>
              <a:rPr lang="it-IT" b="1" i="1" dirty="0">
                <a:solidFill>
                  <a:srgbClr val="FF0000"/>
                </a:solidFill>
              </a:rPr>
              <a:t>accoglierci e nell’accarezzarci</a:t>
            </a:r>
            <a:br>
              <a:rPr lang="it-IT" b="1" i="1" dirty="0">
                <a:solidFill>
                  <a:srgbClr val="FF0000"/>
                </a:solidFill>
              </a:rPr>
            </a:br>
            <a:r>
              <a:rPr lang="it-IT" b="1" dirty="0">
                <a:solidFill>
                  <a:srgbClr val="FF0000"/>
                </a:solidFill>
              </a:rPr>
              <a:t>con mille finezze quando torniamo a lui </a:t>
            </a:r>
            <a:r>
              <a:rPr lang="it-IT" b="1" dirty="0" smtClean="0">
                <a:solidFill>
                  <a:srgbClr val="FF0000"/>
                </a:solidFill>
              </a:rPr>
              <a:t>pentiti. </a:t>
            </a:r>
            <a:endParaRPr lang="it-IT" b="1" dirty="0">
              <a:solidFill>
                <a:srgbClr val="FF0000"/>
              </a:solidFill>
            </a:endParaRPr>
          </a:p>
          <a:p>
            <a:pPr marL="0" indent="0" algn="just">
              <a:lnSpc>
                <a:spcPct val="130000"/>
              </a:lnSpc>
              <a:buNone/>
            </a:pPr>
            <a:r>
              <a:rPr lang="it-IT" b="1" dirty="0" smtClean="0">
                <a:solidFill>
                  <a:schemeClr val="accent1">
                    <a:lumMod val="75000"/>
                  </a:schemeClr>
                </a:solidFill>
              </a:rPr>
              <a:t>Non </a:t>
            </a:r>
            <a:r>
              <a:rPr lang="it-IT" b="1" dirty="0">
                <a:solidFill>
                  <a:schemeClr val="accent1">
                    <a:lumMod val="75000"/>
                  </a:schemeClr>
                </a:solidFill>
              </a:rPr>
              <a:t>dobbiamo abusare della misericordia di </a:t>
            </a:r>
            <a:r>
              <a:rPr lang="it-IT" b="1" dirty="0" smtClean="0">
                <a:solidFill>
                  <a:schemeClr val="accent1">
                    <a:lumMod val="75000"/>
                  </a:schemeClr>
                </a:solidFill>
              </a:rPr>
              <a:t>Dio </a:t>
            </a:r>
            <a:r>
              <a:rPr lang="it-IT" b="1" dirty="0">
                <a:solidFill>
                  <a:schemeClr val="accent1">
                    <a:lumMod val="75000"/>
                  </a:schemeClr>
                </a:solidFill>
              </a:rPr>
              <a:t>e ridonarla con la stessa misura ai nostri fratelli e alle nostre </a:t>
            </a:r>
            <a:r>
              <a:rPr lang="it-IT" b="1" dirty="0" smtClean="0">
                <a:solidFill>
                  <a:schemeClr val="accent1">
                    <a:lumMod val="75000"/>
                  </a:schemeClr>
                </a:solidFill>
              </a:rPr>
              <a:t>sorelle.</a:t>
            </a:r>
            <a:endParaRPr lang="it-IT" b="1" dirty="0">
              <a:solidFill>
                <a:schemeClr val="accent1">
                  <a:lumMod val="75000"/>
                </a:schemeClr>
              </a:solidFill>
            </a:endParaRPr>
          </a:p>
          <a:p>
            <a:pPr marL="0" indent="0">
              <a:lnSpc>
                <a:spcPct val="130000"/>
              </a:lnSpc>
              <a:buNone/>
            </a:pPr>
            <a:r>
              <a:rPr lang="it-IT" b="1" dirty="0">
                <a:solidFill>
                  <a:schemeClr val="accent1">
                    <a:lumMod val="75000"/>
                  </a:schemeClr>
                </a:solidFill>
              </a:rPr>
              <a:t> </a:t>
            </a:r>
          </a:p>
        </p:txBody>
      </p:sp>
    </p:spTree>
    <p:extLst>
      <p:ext uri="{BB962C8B-B14F-4D97-AF65-F5344CB8AC3E}">
        <p14:creationId xmlns:p14="http://schemas.microsoft.com/office/powerpoint/2010/main" val="416054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838200" y="706582"/>
            <a:ext cx="6747164" cy="6068291"/>
          </a:xfrm>
        </p:spPr>
        <p:txBody>
          <a:bodyPr>
            <a:normAutofit fontScale="92500" lnSpcReduction="10000"/>
          </a:bodyPr>
          <a:lstStyle/>
          <a:p>
            <a:pPr marL="0" indent="0" algn="ctr">
              <a:buNone/>
            </a:pPr>
            <a:r>
              <a:rPr lang="it-IT" dirty="0" smtClean="0"/>
              <a:t> </a:t>
            </a:r>
            <a:r>
              <a:rPr lang="it-IT" sz="5400" b="1" i="1" dirty="0" smtClean="0">
                <a:solidFill>
                  <a:schemeClr val="accent1">
                    <a:lumMod val="75000"/>
                  </a:schemeClr>
                </a:solidFill>
                <a:latin typeface="+mj-lt"/>
              </a:rPr>
              <a:t>Facciamo quello che Gesù ci dice </a:t>
            </a:r>
          </a:p>
          <a:p>
            <a:pPr marL="0" indent="0" algn="ctr">
              <a:buNone/>
            </a:pPr>
            <a:r>
              <a:rPr lang="it-IT" sz="5400" b="1" i="1" dirty="0" smtClean="0">
                <a:solidFill>
                  <a:schemeClr val="accent1">
                    <a:lumMod val="75000"/>
                  </a:schemeClr>
                </a:solidFill>
                <a:latin typeface="+mj-lt"/>
              </a:rPr>
              <a:t>e amiamo come Gesù ci ama: </a:t>
            </a:r>
          </a:p>
          <a:p>
            <a:pPr marL="0" indent="0" algn="ctr">
              <a:buNone/>
            </a:pPr>
            <a:endParaRPr lang="it-IT" sz="4800" b="1" i="1" dirty="0" smtClean="0">
              <a:solidFill>
                <a:schemeClr val="accent1">
                  <a:lumMod val="75000"/>
                </a:schemeClr>
              </a:solidFill>
              <a:latin typeface="+mj-lt"/>
            </a:endParaRPr>
          </a:p>
          <a:p>
            <a:pPr marL="0" indent="0" algn="ctr">
              <a:buNone/>
            </a:pPr>
            <a:r>
              <a:rPr lang="it-IT" sz="5400" b="1" i="1" dirty="0" smtClean="0">
                <a:solidFill>
                  <a:schemeClr val="accent1">
                    <a:lumMod val="75000"/>
                  </a:schemeClr>
                </a:solidFill>
                <a:latin typeface="+mj-lt"/>
              </a:rPr>
              <a:t>Buon cammino </a:t>
            </a:r>
          </a:p>
          <a:p>
            <a:pPr marL="0" indent="0" algn="ctr">
              <a:buNone/>
            </a:pPr>
            <a:r>
              <a:rPr lang="it-IT" sz="5400" b="1" i="1" dirty="0" smtClean="0">
                <a:solidFill>
                  <a:schemeClr val="accent1">
                    <a:lumMod val="75000"/>
                  </a:schemeClr>
                </a:solidFill>
                <a:latin typeface="+mj-lt"/>
              </a:rPr>
              <a:t>e Grazie! </a:t>
            </a:r>
          </a:p>
          <a:p>
            <a:pPr marL="0" indent="0" algn="ctr">
              <a:buNone/>
            </a:pPr>
            <a:endParaRPr lang="it-IT" sz="5200" b="1" i="1" dirty="0" smtClean="0">
              <a:solidFill>
                <a:schemeClr val="accent1">
                  <a:lumMod val="75000"/>
                </a:schemeClr>
              </a:solidFill>
              <a:latin typeface="+mj-lt"/>
            </a:endParaRPr>
          </a:p>
          <a:p>
            <a:pPr marL="0" indent="0" algn="ctr">
              <a:buNone/>
            </a:pPr>
            <a:r>
              <a:rPr lang="it-IT" sz="3000" b="1" i="1" dirty="0" err="1" smtClean="0">
                <a:latin typeface="+mj-lt"/>
              </a:rPr>
              <a:t>Sr</a:t>
            </a:r>
            <a:r>
              <a:rPr lang="it-IT" sz="3000" b="1" i="1" dirty="0" smtClean="0">
                <a:latin typeface="+mj-lt"/>
              </a:rPr>
              <a:t> M. Paola Giobbi</a:t>
            </a:r>
            <a:endParaRPr lang="it-IT" sz="3000" b="1" i="1" dirty="0">
              <a:latin typeface="+mj-lt"/>
            </a:endParaRPr>
          </a:p>
        </p:txBody>
      </p:sp>
      <p:pic>
        <p:nvPicPr>
          <p:cNvPr id="4098" name="Picture 2" descr="https://sp.yimg.com/xj/th?id=OIP.M46ec14ba64cf327f61d0b5f28669cbb9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736" y="966355"/>
            <a:ext cx="3699164" cy="455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4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6">
                    <a:lumMod val="75000"/>
                  </a:schemeClr>
                </a:solidFill>
              </a:rPr>
              <a:t>Affidarci al miracolo della misericordia</a:t>
            </a:r>
            <a:endParaRPr lang="it-IT" dirty="0">
              <a:solidFill>
                <a:schemeClr val="accent6">
                  <a:lumMod val="75000"/>
                </a:schemeClr>
              </a:solidFill>
            </a:endParaRPr>
          </a:p>
        </p:txBody>
      </p:sp>
      <p:sp>
        <p:nvSpPr>
          <p:cNvPr id="5" name="Segnaposto contenuto 4"/>
          <p:cNvSpPr>
            <a:spLocks noGrp="1"/>
          </p:cNvSpPr>
          <p:nvPr>
            <p:ph sz="half" idx="1"/>
          </p:nvPr>
        </p:nvSpPr>
        <p:spPr/>
        <p:txBody>
          <a:bodyPr>
            <a:normAutofit fontScale="92500" lnSpcReduction="10000"/>
          </a:bodyPr>
          <a:lstStyle/>
          <a:p>
            <a:pPr marL="0" indent="0">
              <a:buNone/>
            </a:pPr>
            <a:r>
              <a:rPr lang="it-IT" sz="3500" dirty="0" smtClean="0">
                <a:solidFill>
                  <a:srgbClr val="00B050"/>
                </a:solidFill>
              </a:rPr>
              <a:t>Dio è compassione, </a:t>
            </a:r>
          </a:p>
          <a:p>
            <a:pPr marL="0" indent="0">
              <a:buNone/>
            </a:pPr>
            <a:r>
              <a:rPr lang="it-IT" sz="3500" dirty="0" smtClean="0">
                <a:solidFill>
                  <a:srgbClr val="00B050"/>
                </a:solidFill>
              </a:rPr>
              <a:t>futuro, </a:t>
            </a:r>
          </a:p>
          <a:p>
            <a:pPr marL="0" indent="0">
              <a:buNone/>
            </a:pPr>
            <a:r>
              <a:rPr lang="it-IT" sz="3500" dirty="0" smtClean="0">
                <a:solidFill>
                  <a:srgbClr val="00B050"/>
                </a:solidFill>
              </a:rPr>
              <a:t>approccio ardente, </a:t>
            </a:r>
          </a:p>
          <a:p>
            <a:pPr marL="0" indent="0">
              <a:buNone/>
            </a:pPr>
            <a:r>
              <a:rPr lang="it-IT" sz="3500" dirty="0" smtClean="0">
                <a:solidFill>
                  <a:srgbClr val="00B050"/>
                </a:solidFill>
              </a:rPr>
              <a:t>mano viva che tocca il cuore e lo apre, </a:t>
            </a:r>
          </a:p>
          <a:p>
            <a:pPr marL="0" indent="0">
              <a:buNone/>
            </a:pPr>
            <a:r>
              <a:rPr lang="it-IT" sz="3500" dirty="0" smtClean="0">
                <a:solidFill>
                  <a:srgbClr val="00B050"/>
                </a:solidFill>
              </a:rPr>
              <a:t>che porta luce e gioia, </a:t>
            </a:r>
          </a:p>
          <a:p>
            <a:pPr marL="0" indent="0">
              <a:buNone/>
            </a:pPr>
            <a:r>
              <a:rPr lang="it-IT" sz="3500" dirty="0" smtClean="0">
                <a:solidFill>
                  <a:srgbClr val="00B050"/>
                </a:solidFill>
              </a:rPr>
              <a:t>amore che fa ripartire la vita! </a:t>
            </a:r>
          </a:p>
          <a:p>
            <a:pPr marL="0" indent="0">
              <a:buNone/>
            </a:pPr>
            <a:endParaRPr lang="it-IT" sz="2000" i="1" dirty="0" smtClean="0"/>
          </a:p>
          <a:p>
            <a:pPr marL="0" indent="0" algn="r">
              <a:buNone/>
            </a:pPr>
            <a:r>
              <a:rPr lang="it-IT" sz="2000" i="1" dirty="0" smtClean="0">
                <a:solidFill>
                  <a:schemeClr val="accent4">
                    <a:lumMod val="75000"/>
                  </a:schemeClr>
                </a:solidFill>
              </a:rPr>
              <a:t>Ermes Maria Ronchi </a:t>
            </a:r>
            <a:endParaRPr lang="it-IT" sz="2000" dirty="0"/>
          </a:p>
        </p:txBody>
      </p:sp>
      <p:pic>
        <p:nvPicPr>
          <p:cNvPr id="4"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7445" y="1690688"/>
            <a:ext cx="5060373" cy="4285261"/>
          </a:xfrm>
        </p:spPr>
      </p:pic>
    </p:spTree>
    <p:extLst>
      <p:ext uri="{BB962C8B-B14F-4D97-AF65-F5344CB8AC3E}">
        <p14:creationId xmlns:p14="http://schemas.microsoft.com/office/powerpoint/2010/main" val="208226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073" y="218209"/>
            <a:ext cx="11585863" cy="2078248"/>
          </a:xfrm>
        </p:spPr>
        <p:txBody>
          <a:bodyPr>
            <a:normAutofit fontScale="90000"/>
          </a:bodyPr>
          <a:lstStyle/>
          <a:p>
            <a:pPr algn="ctr"/>
            <a:r>
              <a:rPr lang="it-IT" b="1" dirty="0" smtClean="0">
                <a:solidFill>
                  <a:srgbClr val="0070C0"/>
                </a:solidFill>
              </a:rPr>
              <a:t>L’amore misericordioso di Gesù e Maria </a:t>
            </a:r>
            <a:br>
              <a:rPr lang="it-IT" b="1" dirty="0" smtClean="0">
                <a:solidFill>
                  <a:srgbClr val="0070C0"/>
                </a:solidFill>
              </a:rPr>
            </a:br>
            <a:r>
              <a:rPr lang="it-IT" sz="3100" b="1" dirty="0" smtClean="0">
                <a:solidFill>
                  <a:srgbClr val="0070C0"/>
                </a:solidFill>
              </a:rPr>
              <a:t>nella riflessione di Francesco Antonio Marcucci </a:t>
            </a:r>
            <a:br>
              <a:rPr lang="it-IT" sz="3100" b="1" dirty="0" smtClean="0">
                <a:solidFill>
                  <a:srgbClr val="0070C0"/>
                </a:solidFill>
              </a:rPr>
            </a:br>
            <a:r>
              <a:rPr lang="it-IT" b="1" dirty="0" smtClean="0">
                <a:solidFill>
                  <a:srgbClr val="0070C0"/>
                </a:solidFill>
              </a:rPr>
              <a:t/>
            </a:r>
            <a:br>
              <a:rPr lang="it-IT" b="1" dirty="0" smtClean="0">
                <a:solidFill>
                  <a:srgbClr val="0070C0"/>
                </a:solidFill>
              </a:rPr>
            </a:br>
            <a:r>
              <a:rPr lang="it-IT" b="1" dirty="0" smtClean="0">
                <a:solidFill>
                  <a:srgbClr val="0070C0"/>
                </a:solidFill>
              </a:rPr>
              <a:t>Dal «Fate quello che Gesù vi dirà» al fate come Gesù fa</a:t>
            </a:r>
            <a:endParaRPr lang="it-IT" b="1" dirty="0">
              <a:solidFill>
                <a:srgbClr val="0070C0"/>
              </a:solidFill>
            </a:endParaRPr>
          </a:p>
        </p:txBody>
      </p:sp>
      <p:sp>
        <p:nvSpPr>
          <p:cNvPr id="5" name="Rettangolo 4"/>
          <p:cNvSpPr/>
          <p:nvPr/>
        </p:nvSpPr>
        <p:spPr>
          <a:xfrm>
            <a:off x="727365" y="2690336"/>
            <a:ext cx="4322618" cy="4278094"/>
          </a:xfrm>
          <a:prstGeom prst="rect">
            <a:avLst/>
          </a:prstGeom>
        </p:spPr>
        <p:txBody>
          <a:bodyPr wrap="square">
            <a:spAutoFit/>
          </a:bodyPr>
          <a:lstStyle/>
          <a:p>
            <a:pPr algn="ctr"/>
            <a:r>
              <a:rPr lang="it-IT" sz="3200" dirty="0" smtClean="0">
                <a:solidFill>
                  <a:srgbClr val="FF0000"/>
                </a:solidFill>
              </a:rPr>
              <a:t>VIII  Convegno</a:t>
            </a:r>
          </a:p>
          <a:p>
            <a:pPr algn="ctr"/>
            <a:endParaRPr lang="it-IT" dirty="0"/>
          </a:p>
          <a:p>
            <a:pPr algn="ctr"/>
            <a:r>
              <a:rPr lang="it-IT" sz="4800" i="1" dirty="0" smtClean="0">
                <a:solidFill>
                  <a:srgbClr val="0070C0"/>
                </a:solidFill>
              </a:rPr>
              <a:t>AMICI </a:t>
            </a:r>
          </a:p>
          <a:p>
            <a:pPr algn="ctr"/>
            <a:r>
              <a:rPr lang="it-IT" sz="4800" i="1" dirty="0" smtClean="0">
                <a:solidFill>
                  <a:srgbClr val="0070C0"/>
                </a:solidFill>
              </a:rPr>
              <a:t>DEL MARCUCCI</a:t>
            </a:r>
          </a:p>
          <a:p>
            <a:endParaRPr lang="it-IT" i="1" dirty="0" smtClean="0"/>
          </a:p>
          <a:p>
            <a:r>
              <a:rPr lang="it-IT" dirty="0" smtClean="0"/>
              <a:t>	     </a:t>
            </a:r>
          </a:p>
          <a:p>
            <a:endParaRPr lang="it-IT" dirty="0"/>
          </a:p>
          <a:p>
            <a:pPr algn="ctr"/>
            <a:r>
              <a:rPr lang="it-IT" dirty="0" smtClean="0"/>
              <a:t> </a:t>
            </a:r>
            <a:r>
              <a:rPr lang="it-IT" dirty="0" smtClean="0">
                <a:solidFill>
                  <a:srgbClr val="FF0000"/>
                </a:solidFill>
              </a:rPr>
              <a:t>San Benedetto 9-10 Aprile 2016</a:t>
            </a:r>
          </a:p>
          <a:p>
            <a:pPr algn="ctr"/>
            <a:endParaRPr lang="it-IT" dirty="0" smtClean="0">
              <a:solidFill>
                <a:srgbClr val="FF0000"/>
              </a:solidFill>
            </a:endParaRPr>
          </a:p>
          <a:p>
            <a:pPr algn="ctr"/>
            <a:r>
              <a:rPr lang="it-IT" sz="1400" i="1" dirty="0" smtClean="0">
                <a:solidFill>
                  <a:schemeClr val="accent1">
                    <a:lumMod val="75000"/>
                  </a:schemeClr>
                </a:solidFill>
              </a:rPr>
              <a:t>Suor M. </a:t>
            </a:r>
            <a:r>
              <a:rPr lang="it-IT" sz="1400" i="1" dirty="0">
                <a:solidFill>
                  <a:schemeClr val="accent1">
                    <a:lumMod val="75000"/>
                  </a:schemeClr>
                </a:solidFill>
              </a:rPr>
              <a:t>P</a:t>
            </a:r>
            <a:r>
              <a:rPr lang="it-IT" sz="1400" i="1" dirty="0" smtClean="0">
                <a:solidFill>
                  <a:schemeClr val="accent1">
                    <a:lumMod val="75000"/>
                  </a:schemeClr>
                </a:solidFill>
              </a:rPr>
              <a:t>aola Giobbi</a:t>
            </a:r>
          </a:p>
          <a:p>
            <a:pPr algn="ctr"/>
            <a:endParaRPr lang="it-IT" dirty="0">
              <a:solidFill>
                <a:srgbClr val="FF000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3209" y="2919091"/>
            <a:ext cx="5045819" cy="3492387"/>
          </a:xfrm>
        </p:spPr>
      </p:pic>
    </p:spTree>
    <p:extLst>
      <p:ext uri="{BB962C8B-B14F-4D97-AF65-F5344CB8AC3E}">
        <p14:creationId xmlns:p14="http://schemas.microsoft.com/office/powerpoint/2010/main" val="423704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600" b="1" dirty="0" smtClean="0">
                <a:solidFill>
                  <a:schemeClr val="accent5">
                    <a:lumMod val="75000"/>
                  </a:schemeClr>
                </a:solidFill>
              </a:rPr>
              <a:t>Gesù cominciò a farci sperimentare i suoi miracoli </a:t>
            </a:r>
            <a:br>
              <a:rPr lang="it-IT" sz="3600" b="1" dirty="0" smtClean="0">
                <a:solidFill>
                  <a:schemeClr val="accent5">
                    <a:lumMod val="75000"/>
                  </a:schemeClr>
                </a:solidFill>
              </a:rPr>
            </a:br>
            <a:r>
              <a:rPr lang="it-IT" sz="3600" b="1" dirty="0" smtClean="0">
                <a:solidFill>
                  <a:schemeClr val="accent5">
                    <a:lumMod val="75000"/>
                  </a:schemeClr>
                </a:solidFill>
              </a:rPr>
              <a:t> «passando» per la sua SS.ma Madre</a:t>
            </a:r>
            <a:br>
              <a:rPr lang="it-IT" sz="3600" b="1" dirty="0" smtClean="0">
                <a:solidFill>
                  <a:schemeClr val="accent5">
                    <a:lumMod val="75000"/>
                  </a:schemeClr>
                </a:solidFill>
              </a:rPr>
            </a:br>
            <a:endParaRPr lang="it-IT" sz="3600" b="1" dirty="0">
              <a:solidFill>
                <a:schemeClr val="accent5">
                  <a:lumMod val="75000"/>
                </a:schemeClr>
              </a:solidFill>
            </a:endParaRPr>
          </a:p>
        </p:txBody>
      </p:sp>
      <p:sp>
        <p:nvSpPr>
          <p:cNvPr id="3" name="Segnaposto contenuto 2"/>
          <p:cNvSpPr>
            <a:spLocks noGrp="1"/>
          </p:cNvSpPr>
          <p:nvPr>
            <p:ph sz="half" idx="1"/>
          </p:nvPr>
        </p:nvSpPr>
        <p:spPr/>
        <p:txBody>
          <a:bodyPr>
            <a:normAutofit fontScale="77500" lnSpcReduction="20000"/>
          </a:bodyPr>
          <a:lstStyle/>
          <a:p>
            <a:pPr marL="0" indent="0">
              <a:buNone/>
            </a:pPr>
            <a:r>
              <a:rPr lang="it-IT" dirty="0" smtClean="0">
                <a:latin typeface="+mj-lt"/>
              </a:rPr>
              <a:t>«Mi </a:t>
            </a:r>
            <a:r>
              <a:rPr lang="it-IT" dirty="0">
                <a:latin typeface="+mj-lt"/>
              </a:rPr>
              <a:t>riempio di gioia </a:t>
            </a:r>
            <a:r>
              <a:rPr lang="it-IT" dirty="0" smtClean="0">
                <a:latin typeface="+mj-lt"/>
              </a:rPr>
              <a:t>quando </a:t>
            </a:r>
            <a:r>
              <a:rPr lang="it-IT" dirty="0">
                <a:latin typeface="+mj-lt"/>
              </a:rPr>
              <a:t>rifletto, </a:t>
            </a:r>
            <a:endParaRPr lang="it-IT" dirty="0" smtClean="0">
              <a:latin typeface="+mj-lt"/>
            </a:endParaRPr>
          </a:p>
          <a:p>
            <a:pPr marL="0" indent="0">
              <a:buNone/>
            </a:pPr>
            <a:r>
              <a:rPr lang="it-IT" dirty="0">
                <a:latin typeface="+mj-lt"/>
              </a:rPr>
              <a:t>c</a:t>
            </a:r>
            <a:r>
              <a:rPr lang="it-IT" dirty="0" smtClean="0">
                <a:latin typeface="+mj-lt"/>
              </a:rPr>
              <a:t>he Gesù </a:t>
            </a:r>
            <a:r>
              <a:rPr lang="it-IT" dirty="0">
                <a:solidFill>
                  <a:srgbClr val="FF0000"/>
                </a:solidFill>
                <a:latin typeface="+mj-lt"/>
              </a:rPr>
              <a:t>volle </a:t>
            </a:r>
            <a:r>
              <a:rPr lang="it-IT" dirty="0" smtClean="0">
                <a:solidFill>
                  <a:srgbClr val="FF0000"/>
                </a:solidFill>
                <a:latin typeface="+mj-lt"/>
              </a:rPr>
              <a:t>cominciare </a:t>
            </a:r>
            <a:r>
              <a:rPr lang="it-IT" dirty="0" smtClean="0">
                <a:latin typeface="+mj-lt"/>
              </a:rPr>
              <a:t>a porre </a:t>
            </a:r>
            <a:r>
              <a:rPr lang="it-IT" dirty="0">
                <a:latin typeface="+mj-lt"/>
              </a:rPr>
              <a:t>mano alla sua Grazia </a:t>
            </a:r>
            <a:r>
              <a:rPr lang="it-IT" dirty="0" smtClean="0">
                <a:latin typeface="+mj-lt"/>
              </a:rPr>
              <a:t>onnipotente verso noi, </a:t>
            </a:r>
            <a:r>
              <a:rPr lang="it-IT" dirty="0" smtClean="0">
                <a:solidFill>
                  <a:srgbClr val="FF0000"/>
                </a:solidFill>
                <a:latin typeface="+mj-lt"/>
              </a:rPr>
              <a:t>passando </a:t>
            </a:r>
            <a:r>
              <a:rPr lang="it-IT" dirty="0">
                <a:solidFill>
                  <a:srgbClr val="FF0000"/>
                </a:solidFill>
                <a:latin typeface="+mj-lt"/>
              </a:rPr>
              <a:t>per </a:t>
            </a:r>
            <a:r>
              <a:rPr lang="it-IT" dirty="0" smtClean="0">
                <a:solidFill>
                  <a:srgbClr val="FF0000"/>
                </a:solidFill>
                <a:latin typeface="+mj-lt"/>
              </a:rPr>
              <a:t>la </a:t>
            </a:r>
            <a:r>
              <a:rPr lang="it-IT" dirty="0">
                <a:solidFill>
                  <a:srgbClr val="FF0000"/>
                </a:solidFill>
                <a:latin typeface="+mj-lt"/>
              </a:rPr>
              <a:t>sua SS.ma Madre.</a:t>
            </a:r>
          </a:p>
          <a:p>
            <a:pPr marL="0" indent="0">
              <a:buNone/>
            </a:pPr>
            <a:r>
              <a:rPr lang="it-IT" dirty="0">
                <a:solidFill>
                  <a:srgbClr val="FF0000"/>
                </a:solidFill>
                <a:latin typeface="+mj-lt"/>
              </a:rPr>
              <a:t>Il </a:t>
            </a:r>
            <a:r>
              <a:rPr lang="it-IT" dirty="0" smtClean="0">
                <a:solidFill>
                  <a:srgbClr val="FF0000"/>
                </a:solidFill>
                <a:latin typeface="+mj-lt"/>
              </a:rPr>
              <a:t>primo </a:t>
            </a:r>
            <a:r>
              <a:rPr lang="it-IT" dirty="0">
                <a:latin typeface="+mj-lt"/>
              </a:rPr>
              <a:t>che </a:t>
            </a:r>
            <a:r>
              <a:rPr lang="it-IT" dirty="0" smtClean="0">
                <a:latin typeface="+mj-lt"/>
              </a:rPr>
              <a:t>santificò nell’utero materno fu il piccolo </a:t>
            </a:r>
            <a:r>
              <a:rPr lang="it-IT" i="1" dirty="0" smtClean="0">
                <a:latin typeface="+mj-lt"/>
              </a:rPr>
              <a:t>Battista. </a:t>
            </a:r>
            <a:r>
              <a:rPr lang="it-IT" dirty="0" smtClean="0">
                <a:latin typeface="+mj-lt"/>
              </a:rPr>
              <a:t> </a:t>
            </a:r>
          </a:p>
          <a:p>
            <a:pPr marL="0" indent="0">
              <a:buNone/>
            </a:pPr>
            <a:r>
              <a:rPr lang="it-IT" dirty="0" smtClean="0">
                <a:solidFill>
                  <a:srgbClr val="FF0000"/>
                </a:solidFill>
                <a:latin typeface="+mj-lt"/>
              </a:rPr>
              <a:t>Il </a:t>
            </a:r>
            <a:r>
              <a:rPr lang="it-IT" dirty="0">
                <a:solidFill>
                  <a:srgbClr val="FF0000"/>
                </a:solidFill>
                <a:latin typeface="+mj-lt"/>
              </a:rPr>
              <a:t>primo miracolo </a:t>
            </a:r>
            <a:r>
              <a:rPr lang="it-IT" dirty="0" smtClean="0">
                <a:solidFill>
                  <a:srgbClr val="FF0000"/>
                </a:solidFill>
                <a:latin typeface="+mj-lt"/>
              </a:rPr>
              <a:t>esterno </a:t>
            </a:r>
            <a:r>
              <a:rPr lang="it-IT" dirty="0" smtClean="0">
                <a:latin typeface="+mj-lt"/>
              </a:rPr>
              <a:t>fu </a:t>
            </a:r>
            <a:r>
              <a:rPr lang="it-IT" dirty="0">
                <a:latin typeface="+mj-lt"/>
              </a:rPr>
              <a:t>quello della </a:t>
            </a:r>
            <a:r>
              <a:rPr lang="it-IT" i="1" dirty="0">
                <a:latin typeface="+mj-lt"/>
              </a:rPr>
              <a:t>conversione dell’acqua in vino </a:t>
            </a:r>
            <a:r>
              <a:rPr lang="it-IT" dirty="0">
                <a:latin typeface="+mj-lt"/>
              </a:rPr>
              <a:t>nelle </a:t>
            </a:r>
            <a:r>
              <a:rPr lang="it-IT" dirty="0" smtClean="0">
                <a:latin typeface="+mj-lt"/>
              </a:rPr>
              <a:t>nozze </a:t>
            </a:r>
            <a:r>
              <a:rPr lang="it-IT" dirty="0">
                <a:latin typeface="+mj-lt"/>
              </a:rPr>
              <a:t>di </a:t>
            </a:r>
            <a:r>
              <a:rPr lang="it-IT" dirty="0" smtClean="0">
                <a:latin typeface="+mj-lt"/>
              </a:rPr>
              <a:t>Cana, che fece su richiesta di Maria, per indicarci</a:t>
            </a:r>
            <a:r>
              <a:rPr lang="it-IT" dirty="0">
                <a:latin typeface="+mj-lt"/>
              </a:rPr>
              <a:t>, che per mezzo </a:t>
            </a:r>
            <a:r>
              <a:rPr lang="it-IT" dirty="0" smtClean="0">
                <a:latin typeface="+mj-lt"/>
              </a:rPr>
              <a:t>Suo potevamo riprometterci tutto.</a:t>
            </a:r>
            <a:endParaRPr lang="it-IT" dirty="0">
              <a:latin typeface="+mj-lt"/>
            </a:endParaRPr>
          </a:p>
          <a:p>
            <a:pPr marL="0" indent="0">
              <a:buNone/>
            </a:pPr>
            <a:r>
              <a:rPr lang="it-IT" dirty="0" smtClean="0">
                <a:latin typeface="+mj-lt"/>
              </a:rPr>
              <a:t>Beato </a:t>
            </a:r>
            <a:r>
              <a:rPr lang="it-IT" dirty="0">
                <a:latin typeface="+mj-lt"/>
              </a:rPr>
              <a:t>dunque chi </a:t>
            </a:r>
            <a:r>
              <a:rPr lang="it-IT" dirty="0" smtClean="0">
                <a:latin typeface="+mj-lt"/>
              </a:rPr>
              <a:t>è </a:t>
            </a:r>
            <a:r>
              <a:rPr lang="it-IT" dirty="0">
                <a:latin typeface="+mj-lt"/>
              </a:rPr>
              <a:t>vero </a:t>
            </a:r>
            <a:r>
              <a:rPr lang="it-IT" dirty="0" smtClean="0">
                <a:latin typeface="+mj-lt"/>
              </a:rPr>
              <a:t>devoto </a:t>
            </a:r>
            <a:r>
              <a:rPr lang="it-IT" dirty="0">
                <a:latin typeface="+mj-lt"/>
              </a:rPr>
              <a:t>di </a:t>
            </a:r>
            <a:r>
              <a:rPr lang="it-IT" dirty="0" smtClean="0">
                <a:latin typeface="+mj-lt"/>
              </a:rPr>
              <a:t>Maria».</a:t>
            </a:r>
          </a:p>
          <a:p>
            <a:pPr marL="0" indent="0">
              <a:buNone/>
            </a:pPr>
            <a:endParaRPr lang="it-IT" sz="2300" i="1" dirty="0" smtClean="0">
              <a:latin typeface="+mj-lt"/>
            </a:endParaRPr>
          </a:p>
          <a:p>
            <a:pPr marL="0" indent="0">
              <a:buNone/>
            </a:pPr>
            <a:r>
              <a:rPr lang="it-IT" sz="2300" i="1" dirty="0" smtClean="0">
                <a:latin typeface="+mj-lt"/>
              </a:rPr>
              <a:t>(Venerabile F. A. Marcucci, </a:t>
            </a:r>
            <a:r>
              <a:rPr lang="it-IT" sz="2000" dirty="0" smtClean="0">
                <a:latin typeface="+mj-lt"/>
              </a:rPr>
              <a:t>Roma, </a:t>
            </a:r>
            <a:r>
              <a:rPr lang="it-IT" sz="2000" dirty="0">
                <a:latin typeface="+mj-lt"/>
              </a:rPr>
              <a:t>2 Luglio </a:t>
            </a:r>
            <a:r>
              <a:rPr lang="it-IT" sz="2000" dirty="0" smtClean="0">
                <a:latin typeface="+mj-lt"/>
              </a:rPr>
              <a:t>1777).</a:t>
            </a:r>
            <a:endParaRPr lang="it-IT" sz="2300" i="1" dirty="0">
              <a:latin typeface="+mj-lt"/>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9020" y="2147743"/>
            <a:ext cx="4594780" cy="3409031"/>
          </a:xfrm>
        </p:spPr>
      </p:pic>
    </p:spTree>
    <p:extLst>
      <p:ext uri="{BB962C8B-B14F-4D97-AF65-F5344CB8AC3E}">
        <p14:creationId xmlns:p14="http://schemas.microsoft.com/office/powerpoint/2010/main" val="164191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chemeClr val="accent5">
                    <a:lumMod val="75000"/>
                  </a:schemeClr>
                </a:solidFill>
              </a:rPr>
              <a:t>Francesco </a:t>
            </a:r>
            <a:r>
              <a:rPr lang="it-IT" b="1" dirty="0">
                <a:solidFill>
                  <a:schemeClr val="accent5">
                    <a:lumMod val="75000"/>
                  </a:schemeClr>
                </a:solidFill>
              </a:rPr>
              <a:t>A</a:t>
            </a:r>
            <a:r>
              <a:rPr lang="it-IT" b="1" dirty="0" smtClean="0">
                <a:solidFill>
                  <a:schemeClr val="accent5">
                    <a:lumMod val="75000"/>
                  </a:schemeClr>
                </a:solidFill>
              </a:rPr>
              <a:t>ntonio si incammina alla conversione grazie alla «pietosissima Regina del cielo»</a:t>
            </a:r>
            <a:endParaRPr lang="it-IT" b="1" dirty="0">
              <a:solidFill>
                <a:schemeClr val="accent5">
                  <a:lumMod val="75000"/>
                </a:schemeClr>
              </a:solidFill>
            </a:endParaRPr>
          </a:p>
        </p:txBody>
      </p:sp>
      <p:sp>
        <p:nvSpPr>
          <p:cNvPr id="3" name="Segnaposto contenuto 2"/>
          <p:cNvSpPr>
            <a:spLocks noGrp="1"/>
          </p:cNvSpPr>
          <p:nvPr>
            <p:ph sz="half" idx="1"/>
          </p:nvPr>
        </p:nvSpPr>
        <p:spPr>
          <a:xfrm>
            <a:off x="838200" y="1825624"/>
            <a:ext cx="5181600" cy="4595957"/>
          </a:xfrm>
        </p:spPr>
        <p:txBody>
          <a:bodyPr>
            <a:normAutofit/>
          </a:bodyPr>
          <a:lstStyle/>
          <a:p>
            <a:pPr marL="0" indent="0">
              <a:buNone/>
            </a:pPr>
            <a:r>
              <a:rPr lang="it-IT" dirty="0" smtClean="0"/>
              <a:t> </a:t>
            </a:r>
            <a:r>
              <a:rPr lang="it-IT" sz="2700" dirty="0" smtClean="0"/>
              <a:t>«Aveva 18 anni, quando la </a:t>
            </a:r>
            <a:r>
              <a:rPr lang="it-IT" sz="2700" dirty="0" smtClean="0">
                <a:solidFill>
                  <a:srgbClr val="FF0000"/>
                </a:solidFill>
              </a:rPr>
              <a:t>pietosissima Regina del Cielo, mossa dalla sua connaturale Bontà e Misericordia</a:t>
            </a:r>
            <a:r>
              <a:rPr lang="it-IT" sz="2700" dirty="0" smtClean="0"/>
              <a:t>, si degnò volgere </a:t>
            </a:r>
            <a:r>
              <a:rPr lang="it-IT" sz="2700" dirty="0"/>
              <a:t>gli </a:t>
            </a:r>
            <a:r>
              <a:rPr lang="it-IT" sz="2700" dirty="0">
                <a:solidFill>
                  <a:srgbClr val="FF0000"/>
                </a:solidFill>
              </a:rPr>
              <a:t>occhi suoi </a:t>
            </a:r>
            <a:r>
              <a:rPr lang="it-IT" sz="2700" dirty="0" smtClean="0">
                <a:solidFill>
                  <a:srgbClr val="FF0000"/>
                </a:solidFill>
              </a:rPr>
              <a:t>benigni </a:t>
            </a:r>
            <a:r>
              <a:rPr lang="it-IT" sz="2700" dirty="0"/>
              <a:t>verso di lui ritirandolo da una Vita mondana e peccaminosa che faceva, ed istillandogli </a:t>
            </a:r>
            <a:r>
              <a:rPr lang="it-IT" sz="2700" dirty="0">
                <a:solidFill>
                  <a:srgbClr val="FF0000"/>
                </a:solidFill>
              </a:rPr>
              <a:t>soavemente</a:t>
            </a:r>
            <a:r>
              <a:rPr lang="it-IT" sz="2700" dirty="0"/>
              <a:t> nel cuore l’abborrimento al peccato, il distacco dal Mondo, ed un </a:t>
            </a:r>
            <a:r>
              <a:rPr lang="it-IT" sz="2700" dirty="0">
                <a:solidFill>
                  <a:srgbClr val="FF0000"/>
                </a:solidFill>
              </a:rPr>
              <a:t>tenero affetto</a:t>
            </a:r>
            <a:r>
              <a:rPr lang="it-IT" sz="2700" dirty="0"/>
              <a:t> alla Vita </a:t>
            </a:r>
            <a:r>
              <a:rPr lang="it-IT" sz="2700" dirty="0" smtClean="0"/>
              <a:t>devota». </a:t>
            </a:r>
          </a:p>
          <a:p>
            <a:pPr marL="0" indent="0">
              <a:buNone/>
            </a:pPr>
            <a:r>
              <a:rPr lang="it-IT" sz="1500" i="1" dirty="0" smtClean="0"/>
              <a:t>	Della </a:t>
            </a:r>
            <a:r>
              <a:rPr lang="it-IT" sz="1500" i="1" dirty="0"/>
              <a:t>Fondazione della </a:t>
            </a:r>
            <a:r>
              <a:rPr lang="it-IT" sz="1500" i="1" dirty="0" smtClean="0"/>
              <a:t>Congregazione</a:t>
            </a:r>
            <a:r>
              <a:rPr lang="it-IT" sz="1500" dirty="0" smtClean="0"/>
              <a:t>, art. 5. </a:t>
            </a:r>
            <a:endParaRPr lang="it-IT" sz="1500" dirty="0"/>
          </a:p>
          <a:p>
            <a:pPr marL="0" indent="0">
              <a:buNone/>
            </a:pPr>
            <a:endParaRPr lang="it-IT" sz="1600" i="1" dirty="0" smtClean="0">
              <a:latin typeface="+mj-lt"/>
            </a:endParaRPr>
          </a:p>
          <a:p>
            <a:pPr marL="0" indent="0">
              <a:buNone/>
            </a:pPr>
            <a:endParaRPr lang="it-IT" sz="1400" dirty="0" smtClean="0"/>
          </a:p>
          <a:p>
            <a:pPr marL="0" indent="0">
              <a:buNone/>
            </a:pPr>
            <a:endParaRPr lang="it-IT" dirty="0" smtClean="0"/>
          </a:p>
          <a:p>
            <a:pPr marL="0" indent="0">
              <a:buNone/>
            </a:pPr>
            <a:endParaRPr lang="it-IT" dirty="0"/>
          </a:p>
        </p:txBody>
      </p:sp>
      <p:pic>
        <p:nvPicPr>
          <p:cNvPr id="5" name="Segnaposto contenut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91208" y="1825625"/>
            <a:ext cx="3543584" cy="4351338"/>
          </a:xfrm>
        </p:spPr>
      </p:pic>
    </p:spTree>
    <p:extLst>
      <p:ext uri="{BB962C8B-B14F-4D97-AF65-F5344CB8AC3E}">
        <p14:creationId xmlns:p14="http://schemas.microsoft.com/office/powerpoint/2010/main" val="355771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30043"/>
            <a:ext cx="10515600" cy="1505239"/>
          </a:xfrm>
        </p:spPr>
        <p:txBody>
          <a:bodyPr>
            <a:normAutofit fontScale="90000"/>
          </a:bodyPr>
          <a:lstStyle/>
          <a:p>
            <a:pPr algn="ctr"/>
            <a:r>
              <a:rPr lang="it-IT" b="1" dirty="0">
                <a:solidFill>
                  <a:schemeClr val="accent5">
                    <a:lumMod val="75000"/>
                  </a:schemeClr>
                </a:solidFill>
              </a:rPr>
              <a:t>La </a:t>
            </a:r>
            <a:r>
              <a:rPr lang="it-IT" b="1" i="1" dirty="0">
                <a:solidFill>
                  <a:schemeClr val="accent5">
                    <a:lumMod val="75000"/>
                  </a:schemeClr>
                </a:solidFill>
              </a:rPr>
              <a:t>Misericordia di Dio nella predicazione </a:t>
            </a:r>
            <a:r>
              <a:rPr lang="it-IT" b="1" i="1" dirty="0" smtClean="0">
                <a:solidFill>
                  <a:schemeClr val="accent5">
                    <a:lumMod val="75000"/>
                  </a:schemeClr>
                </a:solidFill>
              </a:rPr>
              <a:t/>
            </a:r>
            <a:br>
              <a:rPr lang="it-IT" b="1" i="1" dirty="0" smtClean="0">
                <a:solidFill>
                  <a:schemeClr val="accent5">
                    <a:lumMod val="75000"/>
                  </a:schemeClr>
                </a:solidFill>
              </a:rPr>
            </a:br>
            <a:r>
              <a:rPr lang="it-IT" b="1" i="1" dirty="0" smtClean="0">
                <a:solidFill>
                  <a:schemeClr val="accent5">
                    <a:lumMod val="75000"/>
                  </a:schemeClr>
                </a:solidFill>
              </a:rPr>
              <a:t>del </a:t>
            </a:r>
            <a:r>
              <a:rPr lang="it-IT" b="1" i="1" dirty="0">
                <a:solidFill>
                  <a:schemeClr val="accent5">
                    <a:lumMod val="75000"/>
                  </a:schemeClr>
                </a:solidFill>
              </a:rPr>
              <a:t>Venerabile Francesco Antonio Marcucci</a:t>
            </a:r>
            <a:r>
              <a:rPr lang="it-IT" sz="3200" dirty="0">
                <a:solidFill>
                  <a:schemeClr val="accent5">
                    <a:lumMod val="75000"/>
                  </a:schemeClr>
                </a:solidFill>
              </a:rPr>
              <a:t/>
            </a:r>
            <a:br>
              <a:rPr lang="it-IT" sz="3200" dirty="0">
                <a:solidFill>
                  <a:schemeClr val="accent5">
                    <a:lumMod val="75000"/>
                  </a:schemeClr>
                </a:solidFill>
              </a:rPr>
            </a:br>
            <a:endParaRPr lang="it-IT" sz="3200" dirty="0">
              <a:solidFill>
                <a:schemeClr val="accent5">
                  <a:lumMod val="75000"/>
                </a:schemeClr>
              </a:solidFill>
            </a:endParaRPr>
          </a:p>
        </p:txBody>
      </p:sp>
      <p:sp>
        <p:nvSpPr>
          <p:cNvPr id="3" name="Segnaposto contenuto 2"/>
          <p:cNvSpPr>
            <a:spLocks noGrp="1"/>
          </p:cNvSpPr>
          <p:nvPr>
            <p:ph sz="half" idx="1"/>
          </p:nvPr>
        </p:nvSpPr>
        <p:spPr>
          <a:xfrm>
            <a:off x="838199" y="1825625"/>
            <a:ext cx="5874327" cy="4351338"/>
          </a:xfrm>
        </p:spPr>
        <p:txBody>
          <a:bodyPr>
            <a:normAutofit/>
          </a:bodyPr>
          <a:lstStyle/>
          <a:p>
            <a:pPr marL="0" indent="0" algn="just">
              <a:buNone/>
            </a:pPr>
            <a:r>
              <a:rPr lang="it-IT" dirty="0" smtClean="0">
                <a:cs typeface="Times New Roman" panose="02020603050405020304" pitchFamily="18" charset="0"/>
              </a:rPr>
              <a:t>Il tema della misericordia divina è molto presente nella predicazione del venerabile F. Antonio Marcucci. </a:t>
            </a:r>
          </a:p>
          <a:p>
            <a:pPr marL="0" indent="0" algn="just">
              <a:buNone/>
            </a:pPr>
            <a:r>
              <a:rPr lang="it-IT" dirty="0" smtClean="0">
                <a:cs typeface="Times New Roman" panose="02020603050405020304" pitchFamily="18" charset="0"/>
              </a:rPr>
              <a:t>La prima predica del </a:t>
            </a:r>
            <a:r>
              <a:rPr lang="it-IT" i="1" dirty="0" smtClean="0">
                <a:cs typeface="Times New Roman" panose="02020603050405020304" pitchFamily="18" charset="0"/>
              </a:rPr>
              <a:t>carnevale santificato</a:t>
            </a:r>
            <a:r>
              <a:rPr lang="it-IT" dirty="0" smtClean="0">
                <a:cs typeface="Times New Roman" panose="02020603050405020304" pitchFamily="18" charset="0"/>
              </a:rPr>
              <a:t>, proposta a ventun anni nella piazza di Appignano, si intitola </a:t>
            </a:r>
          </a:p>
          <a:p>
            <a:pPr marL="0" indent="0" algn="just">
              <a:buNone/>
            </a:pPr>
            <a:r>
              <a:rPr lang="it-IT" i="1" dirty="0" smtClean="0">
                <a:cs typeface="Times New Roman" panose="02020603050405020304" pitchFamily="18" charset="0"/>
              </a:rPr>
              <a:t>La </a:t>
            </a:r>
            <a:r>
              <a:rPr lang="it-IT" i="1" dirty="0">
                <a:cs typeface="Times New Roman" panose="02020603050405020304" pitchFamily="18" charset="0"/>
              </a:rPr>
              <a:t>misericordia infinita di </a:t>
            </a:r>
            <a:r>
              <a:rPr lang="it-IT" i="1" dirty="0" smtClean="0">
                <a:cs typeface="Times New Roman" panose="02020603050405020304" pitchFamily="18" charset="0"/>
              </a:rPr>
              <a:t>Dio, che </a:t>
            </a:r>
            <a:r>
              <a:rPr lang="it-IT" i="1" dirty="0">
                <a:cs typeface="Times New Roman" panose="02020603050405020304" pitchFamily="18" charset="0"/>
              </a:rPr>
              <a:t>oltraggiato da </a:t>
            </a:r>
            <a:r>
              <a:rPr lang="it-IT" i="1" dirty="0" smtClean="0">
                <a:cs typeface="Times New Roman" panose="02020603050405020304" pitchFamily="18" charset="0"/>
              </a:rPr>
              <a:t>noi, invece </a:t>
            </a:r>
            <a:r>
              <a:rPr lang="it-IT" i="1" dirty="0">
                <a:cs typeface="Times New Roman" panose="02020603050405020304" pitchFamily="18" charset="0"/>
              </a:rPr>
              <a:t>di castigarci, manda i suoi ambasciatori </a:t>
            </a:r>
            <a:r>
              <a:rPr lang="it-IT" i="1" dirty="0" smtClean="0">
                <a:cs typeface="Times New Roman" panose="02020603050405020304" pitchFamily="18" charset="0"/>
              </a:rPr>
              <a:t>per offrirci </a:t>
            </a:r>
            <a:r>
              <a:rPr lang="it-IT" i="1" dirty="0">
                <a:cs typeface="Times New Roman" panose="02020603050405020304" pitchFamily="18" charset="0"/>
              </a:rPr>
              <a:t>il perdono. </a:t>
            </a:r>
            <a:endParaRPr lang="it-IT" dirty="0">
              <a:cs typeface="Times New Roman" panose="02020603050405020304" pitchFamily="18" charset="0"/>
            </a:endParaRPr>
          </a:p>
          <a:p>
            <a:pPr marL="0" indent="0">
              <a:buNone/>
            </a:pPr>
            <a:endParaRPr lang="it-IT" dirty="0"/>
          </a:p>
        </p:txBody>
      </p:sp>
      <p:pic>
        <p:nvPicPr>
          <p:cNvPr id="1026" name="Picture 2" descr="https://sp.yimg.com/xj/th?id=OIP.M3dd4e63b493759507f2953d8a72171a9o0&amp;pid=15.1&amp;P=0&amp;w=300&amp;h=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41240" y="2448718"/>
            <a:ext cx="3712559" cy="284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0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0" indent="0" algn="ctr"/>
            <a:r>
              <a:rPr lang="it-IT" sz="3600" b="1" i="1" dirty="0" smtClean="0">
                <a:solidFill>
                  <a:schemeClr val="accent1">
                    <a:lumMod val="75000"/>
                  </a:schemeClr>
                </a:solidFill>
              </a:rPr>
              <a:t/>
            </a:r>
            <a:br>
              <a:rPr lang="it-IT" sz="3600" b="1" i="1" dirty="0" smtClean="0">
                <a:solidFill>
                  <a:schemeClr val="accent1">
                    <a:lumMod val="75000"/>
                  </a:schemeClr>
                </a:solidFill>
              </a:rPr>
            </a:br>
            <a:r>
              <a:rPr lang="it-IT" sz="3600" b="1" i="1" dirty="0" smtClean="0">
                <a:solidFill>
                  <a:schemeClr val="accent1">
                    <a:lumMod val="75000"/>
                  </a:schemeClr>
                </a:solidFill>
              </a:rPr>
              <a:t>La </a:t>
            </a:r>
            <a:r>
              <a:rPr lang="it-IT" sz="3600" b="1" i="1" dirty="0">
                <a:solidFill>
                  <a:schemeClr val="accent1">
                    <a:lumMod val="75000"/>
                  </a:schemeClr>
                </a:solidFill>
              </a:rPr>
              <a:t>Misericordia è la qualità che Dio </a:t>
            </a:r>
            <a:r>
              <a:rPr lang="it-IT" sz="3600" b="1" i="1" dirty="0" smtClean="0">
                <a:solidFill>
                  <a:schemeClr val="accent1">
                    <a:lumMod val="75000"/>
                  </a:schemeClr>
                </a:solidFill>
              </a:rPr>
              <a:t>si </a:t>
            </a:r>
            <a:r>
              <a:rPr lang="it-IT" sz="3600" b="1" i="1" dirty="0">
                <a:solidFill>
                  <a:schemeClr val="accent1">
                    <a:lumMod val="75000"/>
                  </a:schemeClr>
                </a:solidFill>
              </a:rPr>
              <a:t>compiace </a:t>
            </a:r>
            <a:r>
              <a:rPr lang="it-IT" sz="3600" b="1" i="1" dirty="0" smtClean="0">
                <a:solidFill>
                  <a:schemeClr val="accent1">
                    <a:lumMod val="75000"/>
                  </a:schemeClr>
                </a:solidFill>
              </a:rPr>
              <a:t>di </a:t>
            </a:r>
            <a:r>
              <a:rPr lang="it-IT" sz="3600" b="1" i="1" dirty="0">
                <a:solidFill>
                  <a:schemeClr val="accent1">
                    <a:lumMod val="75000"/>
                  </a:schemeClr>
                </a:solidFill>
              </a:rPr>
              <a:t>spargere a larga mano sopra le </a:t>
            </a:r>
            <a:r>
              <a:rPr lang="it-IT" sz="3600" b="1" i="1" dirty="0" smtClean="0">
                <a:solidFill>
                  <a:schemeClr val="accent1">
                    <a:lumMod val="75000"/>
                  </a:schemeClr>
                </a:solidFill>
              </a:rPr>
              <a:t>creature </a:t>
            </a:r>
            <a:r>
              <a:rPr lang="it-IT" i="1" dirty="0"/>
              <a:t/>
            </a:r>
            <a:br>
              <a:rPr lang="it-IT" i="1" dirty="0"/>
            </a:br>
            <a:endParaRPr lang="it-IT" dirty="0"/>
          </a:p>
        </p:txBody>
      </p:sp>
      <p:sp>
        <p:nvSpPr>
          <p:cNvPr id="3" name="Segnaposto contenuto 2"/>
          <p:cNvSpPr>
            <a:spLocks noGrp="1"/>
          </p:cNvSpPr>
          <p:nvPr>
            <p:ph sz="half" idx="1"/>
          </p:nvPr>
        </p:nvSpPr>
        <p:spPr/>
        <p:txBody>
          <a:bodyPr/>
          <a:lstStyle/>
          <a:p>
            <a:pPr marL="0" indent="0">
              <a:buNone/>
            </a:pPr>
            <a:r>
              <a:rPr lang="it-IT" i="1" dirty="0"/>
              <a:t>La </a:t>
            </a:r>
            <a:r>
              <a:rPr lang="it-IT" i="1" dirty="0" smtClean="0"/>
              <a:t>Misericordia </a:t>
            </a:r>
            <a:r>
              <a:rPr lang="it-IT" i="1" dirty="0"/>
              <a:t>è </a:t>
            </a:r>
            <a:r>
              <a:rPr lang="it-IT" i="1" dirty="0" smtClean="0"/>
              <a:t>la qualità che Dio</a:t>
            </a:r>
            <a:r>
              <a:rPr lang="it-IT" i="1" dirty="0"/>
              <a:t> </a:t>
            </a:r>
            <a:r>
              <a:rPr lang="it-IT" i="1" dirty="0" smtClean="0"/>
              <a:t>si </a:t>
            </a:r>
            <a:r>
              <a:rPr lang="it-IT" i="1" dirty="0"/>
              <a:t>pregia </a:t>
            </a:r>
            <a:r>
              <a:rPr lang="it-IT" i="1" dirty="0" smtClean="0"/>
              <a:t>e </a:t>
            </a:r>
            <a:r>
              <a:rPr lang="it-IT" i="1" dirty="0"/>
              <a:t>si compiace </a:t>
            </a:r>
            <a:endParaRPr lang="it-IT" i="1" dirty="0" smtClean="0"/>
          </a:p>
          <a:p>
            <a:pPr marL="0" indent="0">
              <a:buNone/>
            </a:pPr>
            <a:r>
              <a:rPr lang="it-IT" i="1" dirty="0" smtClean="0">
                <a:solidFill>
                  <a:srgbClr val="FF0000"/>
                </a:solidFill>
              </a:rPr>
              <a:t>di </a:t>
            </a:r>
            <a:r>
              <a:rPr lang="it-IT" i="1" dirty="0">
                <a:solidFill>
                  <a:srgbClr val="FF0000"/>
                </a:solidFill>
              </a:rPr>
              <a:t>spargere a larga mano </a:t>
            </a:r>
            <a:r>
              <a:rPr lang="it-IT" i="1" dirty="0"/>
              <a:t>sopra le creature. </a:t>
            </a:r>
            <a:endParaRPr lang="it-IT" i="1" dirty="0" smtClean="0"/>
          </a:p>
          <a:p>
            <a:pPr marL="0" indent="0">
              <a:buNone/>
            </a:pPr>
            <a:r>
              <a:rPr lang="it-IT" i="1" dirty="0" smtClean="0"/>
              <a:t>Il </a:t>
            </a:r>
            <a:r>
              <a:rPr lang="it-IT" i="1" dirty="0"/>
              <a:t>punire e il castigare è contrario al suo pietosissimo cuore, </a:t>
            </a:r>
            <a:endParaRPr lang="it-IT" i="1" dirty="0" smtClean="0"/>
          </a:p>
          <a:p>
            <a:pPr marL="0" indent="0">
              <a:buNone/>
            </a:pPr>
            <a:r>
              <a:rPr lang="it-IT" i="1" dirty="0" smtClean="0"/>
              <a:t>che </a:t>
            </a:r>
            <a:r>
              <a:rPr lang="it-IT" i="1" dirty="0"/>
              <a:t>gode solamente perdonare </a:t>
            </a:r>
            <a:endParaRPr lang="it-IT" i="1" dirty="0" smtClean="0"/>
          </a:p>
          <a:p>
            <a:pPr marL="0" indent="0">
              <a:buNone/>
            </a:pPr>
            <a:r>
              <a:rPr lang="it-IT" i="1" dirty="0" smtClean="0"/>
              <a:t>e </a:t>
            </a:r>
            <a:r>
              <a:rPr lang="it-IT" i="1" dirty="0"/>
              <a:t>usare misericordia. </a:t>
            </a:r>
            <a:endParaRPr lang="it-IT" dirty="0"/>
          </a:p>
          <a:p>
            <a:pPr marL="0" indent="0">
              <a:buNone/>
            </a:pPr>
            <a:endParaRPr lang="it-IT" dirty="0"/>
          </a:p>
          <a:p>
            <a:endParaRPr lang="it-IT" dirty="0"/>
          </a:p>
        </p:txBody>
      </p:sp>
      <p:pic>
        <p:nvPicPr>
          <p:cNvPr id="6" name="Segnaposto contenuto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795" r="31272"/>
          <a:stretch/>
        </p:blipFill>
        <p:spPr>
          <a:xfrm>
            <a:off x="7324339" y="1690688"/>
            <a:ext cx="3295170" cy="4773252"/>
          </a:xfrm>
          <a:prstGeom prst="rect">
            <a:avLst/>
          </a:prstGeom>
        </p:spPr>
      </p:pic>
    </p:spTree>
    <p:extLst>
      <p:ext uri="{BB962C8B-B14F-4D97-AF65-F5344CB8AC3E}">
        <p14:creationId xmlns:p14="http://schemas.microsoft.com/office/powerpoint/2010/main" val="396968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262" y="216269"/>
            <a:ext cx="11094027" cy="1910048"/>
          </a:xfrm>
        </p:spPr>
        <p:txBody>
          <a:bodyPr>
            <a:normAutofit/>
          </a:bodyPr>
          <a:lstStyle/>
          <a:p>
            <a:pPr algn="ctr"/>
            <a:r>
              <a:rPr lang="it-IT" sz="4800" b="1" dirty="0">
                <a:solidFill>
                  <a:schemeClr val="accent1">
                    <a:lumMod val="75000"/>
                  </a:schemeClr>
                </a:solidFill>
              </a:rPr>
              <a:t>Come Dio ci dimostra la sua misericordia?</a:t>
            </a:r>
          </a:p>
        </p:txBody>
      </p:sp>
      <p:pic>
        <p:nvPicPr>
          <p:cNvPr id="4" name="Segnaposto contenut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22418" y="2126317"/>
            <a:ext cx="6712527" cy="4475019"/>
          </a:xfrm>
        </p:spPr>
      </p:pic>
    </p:spTree>
    <p:extLst>
      <p:ext uri="{BB962C8B-B14F-4D97-AF65-F5344CB8AC3E}">
        <p14:creationId xmlns:p14="http://schemas.microsoft.com/office/powerpoint/2010/main" val="36642586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1722</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Calibri Light</vt:lpstr>
      <vt:lpstr>Helvetica Neue</vt:lpstr>
      <vt:lpstr>Times New Roman</vt:lpstr>
      <vt:lpstr>Tema di Office</vt:lpstr>
      <vt:lpstr>Presentazione standard di PowerPoint</vt:lpstr>
      <vt:lpstr>Presentazione standard di PowerPoint</vt:lpstr>
      <vt:lpstr>Affidarci al miracolo della misericordia</vt:lpstr>
      <vt:lpstr>L’amore misericordioso di Gesù e Maria  nella riflessione di Francesco Antonio Marcucci   Dal «Fate quello che Gesù vi dirà» al fate come Gesù fa</vt:lpstr>
      <vt:lpstr>Gesù cominciò a farci sperimentare i suoi miracoli   «passando» per la sua SS.ma Madre </vt:lpstr>
      <vt:lpstr>Francesco Antonio si incammina alla conversione grazie alla «pietosissima Regina del cielo»</vt:lpstr>
      <vt:lpstr>La Misericordia di Dio nella predicazione  del Venerabile Francesco Antonio Marcucci </vt:lpstr>
      <vt:lpstr> La Misericordia è la qualità che Dio si compiace di spargere a larga mano sopra le creature  </vt:lpstr>
      <vt:lpstr>Come Dio ci dimostra la sua misericordia?</vt:lpstr>
      <vt:lpstr>1)  Dio ci dimostra la sua misericordia nel cercarci </vt:lpstr>
      <vt:lpstr> Come cervo assetato, Gesù scorreva le città,  i paesi, le campagne per cercare le persone, noi!  </vt:lpstr>
      <vt:lpstr> Dio misericordioso si fa trovare da quelli che lo cercano  </vt:lpstr>
      <vt:lpstr>   2)  Dio ci dimostra la sua misericordia nell’aspettarci    </vt:lpstr>
      <vt:lpstr> 3) Dio ci dimostra la sua misericordia  nell’accoglierci e nell’accarezzarci con mille finezze quando torniamo a lui pentiti  </vt:lpstr>
      <vt:lpstr>L’abbraccio di Gesù per chi ritorna a lui</vt:lpstr>
      <vt:lpstr>Marcucci ci racconta l’esperienza  della misericordia di Dio nella sua vita</vt:lpstr>
      <vt:lpstr>La misericordia di Dio è grande,  ma non dobbiamo abusarne</vt:lpstr>
      <vt:lpstr>«Fate quello che Gesù vi dirà»</vt:lpstr>
      <vt:lpstr>Fate come Gesù fa: trattare gli altri con la sua misericordia</vt:lpstr>
      <vt:lpstr>Rimetti a noi i nostri debiti come noi li rimettiamo ai nostri debitori</vt:lpstr>
      <vt:lpstr>Padre Nostro</vt:lpstr>
      <vt:lpstr>Per concludere</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58</cp:revision>
  <dcterms:created xsi:type="dcterms:W3CDTF">2016-04-02T13:21:31Z</dcterms:created>
  <dcterms:modified xsi:type="dcterms:W3CDTF">2016-04-29T07:28:02Z</dcterms:modified>
</cp:coreProperties>
</file>